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46" d="100"/>
          <a:sy n="146" d="100"/>
        </p:scale>
        <p:origin x="192" y="3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00704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families! This presentation walks through DoDEA's new K–5 Performance Report system launching in SY 2027–28. Tonight we'll cover what's changing, why it's better for your child, and what you need to know as a military family about transitions and your rights.</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these FAQs if they haven't already come up in discussion. The most important one to land clearly is the first: a 3 is NOT like a C. Many families arrive with the A-F mental model firmly in place. Use the archery analogy from our materials: a 4 is hitting the bullseye — that's the standard. You can't exceed it by making the target smaller.</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Encourage families to take a photo of this slide or write down the questions that resonate most. Remind them: teachers WANT these conversations. A parent who arrives at a conference with a specific question like 'What would move my child from a 3 to a 4 in fractions?' is a teacher's dream — it signals engagement and makes the conference productive for everyone.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floor to questions. Common questions to be prepared for: Is a 3 like a C? (No — it's 'approaching' the standard, a very positive status.) What if we PCS? (MIC3 protects placement; the new report is more informative for receiving schools.) When will we see the new report? (SY 2027–28 — this year nothing changes.) Does this affect honor roll? (Decisions about recognition programs will be shared by DoDEA closer to implementation.)</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talking points: Military families move frequently — consistency across DoDEA schools is a top priority for this change. Traditional grades are often a 'hodgepodge' (Guskey's term) of academic and non-academic factors. The new system separates these so families get clear, honest information.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four principles come directly from DoDEA's CCR Professional Learning. Tonight we are building toward implementation in SY 2027–28. All four work together — you can't have one without the others.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point: A 3 is NOT a 'C'. In the new system, a 3 means your child is approaching the standard — they're doing the majority of the work accurately. A 4 — Meeting the Standard — IS the goal, not a bonus above-and-beyond score. Remind families to rebuild this mental model.</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Point out to families: they'll see specific skill clusters, not just one 'math' grade. The quarterly columns show growth over time. And there's always space for the teacher's narrative — which gives personal context a number alone can't provide.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important point for families who have kids with strong work habits but variable test performance — or vice versa. By separating these, we give a much more complete and honest picture of the whole child.</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great for addressing the most common concern: 'Is a 3 like a C?' Walk through the key differences. The most important shift is that the new system shows where children are RIGHT NOW — not burdened by early mistakes after they've learned and grown.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often families' biggest concern — what happens if we move? Reassure them that MIC3 protects their child at the receiving school. And point out the real benefit: the new report is MORE specific and informative for a receiving teacher than a letter grade ever was. Resources: mic3.net, militaryonesource.mil, SchoolQuest (MCEC).</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message: This year is about building shared understanding. There is a two-year runway before anything changes for families. The phased approach is intentional — DoDEA wants everyone to understand the 'why' before implementation begins.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A1C60"/>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0A500"/>
          </a:solidFill>
          <a:ln w="12700">
            <a:solidFill>
              <a:srgbClr val="F0A500"/>
            </a:solidFill>
            <a:prstDash val="solid"/>
          </a:ln>
        </p:spPr>
        <p:txBody>
          <a:bodyPr/>
          <a:lstStyle/>
          <a:p>
            <a:endParaRPr lang="en-US"/>
          </a:p>
        </p:txBody>
      </p:sp>
      <p:sp>
        <p:nvSpPr>
          <p:cNvPr id="3" name="Shape 1"/>
          <p:cNvSpPr/>
          <p:nvPr/>
        </p:nvSpPr>
        <p:spPr>
          <a:xfrm>
            <a:off x="7132320" y="-1097280"/>
            <a:ext cx="2926080" cy="2926080"/>
          </a:xfrm>
          <a:prstGeom prst="ellipse">
            <a:avLst/>
          </a:prstGeom>
          <a:solidFill>
            <a:srgbClr val="5C44B0">
              <a:alpha val="40000"/>
            </a:srgbClr>
          </a:solidFill>
          <a:ln w="12700">
            <a:solidFill>
              <a:srgbClr val="5C44B0"/>
            </a:solidFill>
            <a:prstDash val="solid"/>
          </a:ln>
        </p:spPr>
        <p:txBody>
          <a:bodyPr/>
          <a:lstStyle/>
          <a:p>
            <a:endParaRPr lang="en-US"/>
          </a:p>
        </p:txBody>
      </p:sp>
      <p:sp>
        <p:nvSpPr>
          <p:cNvPr id="4" name="Shape 2"/>
          <p:cNvSpPr/>
          <p:nvPr/>
        </p:nvSpPr>
        <p:spPr>
          <a:xfrm>
            <a:off x="7863840" y="3108960"/>
            <a:ext cx="1280160" cy="1280160"/>
          </a:xfrm>
          <a:prstGeom prst="ellipse">
            <a:avLst/>
          </a:prstGeom>
          <a:solidFill>
            <a:srgbClr val="F0A500">
              <a:alpha val="30000"/>
            </a:srgbClr>
          </a:solidFill>
          <a:ln w="12700">
            <a:solidFill>
              <a:srgbClr val="F0A500"/>
            </a:solidFill>
            <a:prstDash val="solid"/>
          </a:ln>
        </p:spPr>
        <p:txBody>
          <a:bodyPr/>
          <a:lstStyle/>
          <a:p>
            <a:endParaRPr lang="en-US"/>
          </a:p>
        </p:txBody>
      </p:sp>
      <p:sp>
        <p:nvSpPr>
          <p:cNvPr id="5" name="Shape 3"/>
          <p:cNvSpPr/>
          <p:nvPr/>
        </p:nvSpPr>
        <p:spPr>
          <a:xfrm>
            <a:off x="457200" y="365760"/>
            <a:ext cx="2377440" cy="310896"/>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457200" y="365760"/>
            <a:ext cx="2377440" cy="310896"/>
          </a:xfrm>
          <a:prstGeom prst="rect">
            <a:avLst/>
          </a:prstGeom>
          <a:noFill/>
          <a:ln/>
        </p:spPr>
        <p:txBody>
          <a:bodyPr wrap="square" lIns="0" tIns="0" rIns="0" bIns="0" rtlCol="0" anchor="ctr"/>
          <a:lstStyle/>
          <a:p>
            <a:pPr marL="0" indent="0" algn="ctr">
              <a:buNone/>
            </a:pPr>
            <a:r>
              <a:rPr lang="en-US" sz="800" b="1" kern="0" spc="100" dirty="0">
                <a:solidFill>
                  <a:srgbClr val="2A1C60"/>
                </a:solidFill>
                <a:latin typeface="Trebuchet MS" pitchFamily="34" charset="0"/>
                <a:ea typeface="Trebuchet MS" pitchFamily="34" charset="-122"/>
                <a:cs typeface="Trebuchet MS" pitchFamily="34" charset="-120"/>
              </a:rPr>
              <a:t>🐻 GES GRIZZLIES  ·  DODEA EUROPE EAST</a:t>
            </a:r>
            <a:endParaRPr lang="en-US" sz="800" dirty="0"/>
          </a:p>
        </p:txBody>
      </p:sp>
      <p:sp>
        <p:nvSpPr>
          <p:cNvPr id="7" name="Text 5"/>
          <p:cNvSpPr/>
          <p:nvPr/>
        </p:nvSpPr>
        <p:spPr>
          <a:xfrm>
            <a:off x="457200" y="868680"/>
            <a:ext cx="7132320" cy="1828800"/>
          </a:xfrm>
          <a:prstGeom prst="rect">
            <a:avLst/>
          </a:prstGeom>
          <a:noFill/>
          <a:ln/>
        </p:spPr>
        <p:txBody>
          <a:bodyPr wrap="square" rtlCol="0" anchor="t"/>
          <a:lstStyle/>
          <a:p>
            <a:pPr marL="0" indent="0" algn="l">
              <a:buNone/>
            </a:pPr>
            <a:r>
              <a:rPr lang="en-US" sz="4000" b="1" dirty="0">
                <a:solidFill>
                  <a:srgbClr val="FFFFFF"/>
                </a:solidFill>
                <a:latin typeface="Trebuchet MS" pitchFamily="34" charset="0"/>
                <a:ea typeface="Trebuchet MS" pitchFamily="34" charset="-122"/>
                <a:cs typeface="Trebuchet MS" pitchFamily="34" charset="-120"/>
              </a:rPr>
              <a:t>Understanding Your</a:t>
            </a:r>
            <a:endParaRPr lang="en-US" sz="4000" dirty="0"/>
          </a:p>
          <a:p>
            <a:pPr marL="0" indent="0" algn="l">
              <a:buNone/>
            </a:pPr>
            <a:r>
              <a:rPr lang="en-US" sz="4000" b="1" dirty="0">
                <a:solidFill>
                  <a:srgbClr val="FFFFFF"/>
                </a:solidFill>
                <a:latin typeface="Trebuchet MS" pitchFamily="34" charset="0"/>
                <a:ea typeface="Trebuchet MS" pitchFamily="34" charset="-122"/>
                <a:cs typeface="Trebuchet MS" pitchFamily="34" charset="-120"/>
              </a:rPr>
              <a:t>Child's New Report Card</a:t>
            </a:r>
            <a:endParaRPr lang="en-US" sz="4000" dirty="0"/>
          </a:p>
        </p:txBody>
      </p:sp>
      <p:sp>
        <p:nvSpPr>
          <p:cNvPr id="8" name="Text 6"/>
          <p:cNvSpPr/>
          <p:nvPr/>
        </p:nvSpPr>
        <p:spPr>
          <a:xfrm>
            <a:off x="457200" y="2788920"/>
            <a:ext cx="7498080" cy="411480"/>
          </a:xfrm>
          <a:prstGeom prst="rect">
            <a:avLst/>
          </a:prstGeom>
          <a:noFill/>
          <a:ln/>
        </p:spPr>
        <p:txBody>
          <a:bodyPr wrap="square" rtlCol="0" anchor="ctr"/>
          <a:lstStyle/>
          <a:p>
            <a:pPr marL="0" indent="0" algn="l">
              <a:buNone/>
            </a:pPr>
            <a:r>
              <a:rPr lang="en-US" sz="1600" dirty="0">
                <a:solidFill>
                  <a:srgbClr val="F0A500"/>
                </a:solidFill>
                <a:latin typeface="Trebuchet MS" pitchFamily="34" charset="0"/>
                <a:ea typeface="Trebuchet MS" pitchFamily="34" charset="-122"/>
                <a:cs typeface="Trebuchet MS" pitchFamily="34" charset="-120"/>
              </a:rPr>
              <a:t>K–5 Performance Reporting — What Every GES Family Needs to Know</a:t>
            </a:r>
            <a:endParaRPr lang="en-US" sz="1600" dirty="0"/>
          </a:p>
        </p:txBody>
      </p:sp>
      <p:sp>
        <p:nvSpPr>
          <p:cNvPr id="9" name="Shape 7"/>
          <p:cNvSpPr/>
          <p:nvPr/>
        </p:nvSpPr>
        <p:spPr>
          <a:xfrm>
            <a:off x="457200" y="3310128"/>
            <a:ext cx="6400800" cy="36576"/>
          </a:xfrm>
          <a:prstGeom prst="rect">
            <a:avLst/>
          </a:prstGeom>
          <a:solidFill>
            <a:srgbClr val="5C44B0"/>
          </a:solidFill>
          <a:ln w="12700">
            <a:solidFill>
              <a:srgbClr val="5C44B0"/>
            </a:solidFill>
            <a:prstDash val="solid"/>
          </a:ln>
        </p:spPr>
        <p:txBody>
          <a:bodyPr/>
          <a:lstStyle/>
          <a:p>
            <a:endParaRPr lang="en-US"/>
          </a:p>
        </p:txBody>
      </p:sp>
      <p:sp>
        <p:nvSpPr>
          <p:cNvPr id="10" name="Text 8"/>
          <p:cNvSpPr/>
          <p:nvPr/>
        </p:nvSpPr>
        <p:spPr>
          <a:xfrm>
            <a:off x="457200" y="3456432"/>
            <a:ext cx="8229600" cy="320040"/>
          </a:xfrm>
          <a:prstGeom prst="rect">
            <a:avLst/>
          </a:prstGeom>
          <a:noFill/>
          <a:ln/>
        </p:spPr>
        <p:txBody>
          <a:bodyPr wrap="square" rtlCol="0" anchor="ctr"/>
          <a:lstStyle/>
          <a:p>
            <a:pPr marL="0" indent="0" algn="l">
              <a:buNone/>
            </a:pPr>
            <a:r>
              <a:rPr lang="en-US" sz="1100" i="1" dirty="0">
                <a:solidFill>
                  <a:srgbClr val="FFFFFF">
                    <a:alpha val="70000"/>
                  </a:srgbClr>
                </a:solidFill>
                <a:latin typeface="Trebuchet MS" pitchFamily="34" charset="0"/>
                <a:ea typeface="Trebuchet MS" pitchFamily="34" charset="-122"/>
                <a:cs typeface="Trebuchet MS" pitchFamily="34" charset="-120"/>
              </a:rPr>
              <a:t>School Year 2025–26  ·  Implementation: SY 2027–28  ·  Grafenwoehr Elementary School</a:t>
            </a:r>
            <a:endParaRPr lang="en-US" sz="1100" dirty="0"/>
          </a:p>
        </p:txBody>
      </p:sp>
      <p:sp>
        <p:nvSpPr>
          <p:cNvPr id="11" name="Text 9"/>
          <p:cNvSpPr/>
          <p:nvPr/>
        </p:nvSpPr>
        <p:spPr>
          <a:xfrm>
            <a:off x="7406640" y="2377440"/>
            <a:ext cx="1463040" cy="1463040"/>
          </a:xfrm>
          <a:prstGeom prst="rect">
            <a:avLst/>
          </a:prstGeom>
          <a:noFill/>
          <a:ln/>
        </p:spPr>
        <p:txBody>
          <a:bodyPr wrap="square" rtlCol="0" anchor="ctr"/>
          <a:lstStyle/>
          <a:p>
            <a:pPr marL="0" indent="0" algn="ctr">
              <a:buNone/>
            </a:pPr>
            <a:r>
              <a:rPr lang="en-US" sz="7200" dirty="0">
                <a:solidFill>
                  <a:srgbClr val="000000"/>
                </a:solidFill>
              </a:rPr>
              <a:t>🐻</a:t>
            </a:r>
            <a:endParaRPr lang="en-US" sz="7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F0A500"/>
          </a:solidFill>
          <a:ln w="12700">
            <a:solidFill>
              <a:srgbClr val="F0A500"/>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2A1C60"/>
          </a:solidFill>
          <a:ln w="12700">
            <a:solidFill>
              <a:srgbClr val="2A1C60"/>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Frequently Asked Questions</a:t>
            </a:r>
            <a:endParaRPr lang="en-US" sz="30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256032" y="1078992"/>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256032" y="1078992"/>
            <a:ext cx="91440" cy="1143000"/>
          </a:xfrm>
          <a:prstGeom prst="rect">
            <a:avLst/>
          </a:prstGeom>
          <a:solidFill>
            <a:srgbClr val="F0A500"/>
          </a:solidFill>
          <a:ln w="12700">
            <a:solidFill>
              <a:srgbClr val="F0A500"/>
            </a:solidFill>
            <a:prstDash val="solid"/>
          </a:ln>
        </p:spPr>
        <p:txBody>
          <a:bodyPr/>
          <a:lstStyle/>
          <a:p>
            <a:endParaRPr lang="en-US"/>
          </a:p>
        </p:txBody>
      </p:sp>
      <p:sp>
        <p:nvSpPr>
          <p:cNvPr id="8" name="Shape 6"/>
          <p:cNvSpPr/>
          <p:nvPr/>
        </p:nvSpPr>
        <p:spPr>
          <a:xfrm>
            <a:off x="420624" y="1170432"/>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9" name="Text 7"/>
          <p:cNvSpPr/>
          <p:nvPr/>
        </p:nvSpPr>
        <p:spPr>
          <a:xfrm>
            <a:off x="420624" y="1170432"/>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10" name="Text 8"/>
          <p:cNvSpPr/>
          <p:nvPr/>
        </p:nvSpPr>
        <p:spPr>
          <a:xfrm>
            <a:off x="731520" y="1170432"/>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Is a '3' like a 'C'?</a:t>
            </a:r>
            <a:endParaRPr lang="en-US" sz="1150" dirty="0"/>
          </a:p>
        </p:txBody>
      </p:sp>
      <p:sp>
        <p:nvSpPr>
          <p:cNvPr id="11" name="Text 9"/>
          <p:cNvSpPr/>
          <p:nvPr/>
        </p:nvSpPr>
        <p:spPr>
          <a:xfrm>
            <a:off x="420624" y="1481328"/>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No. A 3 means your child is approaching the standard — doing most of the work accurately. A 4 (Meeting the Standard) IS the goal, not a bonus. Think of 3 as 'almost there' and 4 as 'nailed it.'</a:t>
            </a:r>
            <a:endParaRPr lang="en-US" sz="1000" dirty="0"/>
          </a:p>
        </p:txBody>
      </p:sp>
      <p:sp>
        <p:nvSpPr>
          <p:cNvPr id="12" name="Shape 10"/>
          <p:cNvSpPr/>
          <p:nvPr/>
        </p:nvSpPr>
        <p:spPr>
          <a:xfrm>
            <a:off x="4700016" y="1078992"/>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4700016" y="1078992"/>
            <a:ext cx="91440" cy="1143000"/>
          </a:xfrm>
          <a:prstGeom prst="rect">
            <a:avLst/>
          </a:prstGeom>
          <a:solidFill>
            <a:srgbClr val="F0A500"/>
          </a:solidFill>
          <a:ln w="12700">
            <a:solidFill>
              <a:srgbClr val="F0A500"/>
            </a:solidFill>
            <a:prstDash val="solid"/>
          </a:ln>
        </p:spPr>
        <p:txBody>
          <a:bodyPr/>
          <a:lstStyle/>
          <a:p>
            <a:endParaRPr lang="en-US"/>
          </a:p>
        </p:txBody>
      </p:sp>
      <p:sp>
        <p:nvSpPr>
          <p:cNvPr id="14" name="Shape 12"/>
          <p:cNvSpPr/>
          <p:nvPr/>
        </p:nvSpPr>
        <p:spPr>
          <a:xfrm>
            <a:off x="4864608" y="1170432"/>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15" name="Text 13"/>
          <p:cNvSpPr/>
          <p:nvPr/>
        </p:nvSpPr>
        <p:spPr>
          <a:xfrm>
            <a:off x="4864608" y="1170432"/>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16" name="Text 14"/>
          <p:cNvSpPr/>
          <p:nvPr/>
        </p:nvSpPr>
        <p:spPr>
          <a:xfrm>
            <a:off x="5175504" y="1170432"/>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Will my child still get letter grades?</a:t>
            </a:r>
            <a:endParaRPr lang="en-US" sz="1150" dirty="0"/>
          </a:p>
        </p:txBody>
      </p:sp>
      <p:sp>
        <p:nvSpPr>
          <p:cNvPr id="17" name="Text 15"/>
          <p:cNvSpPr/>
          <p:nvPr/>
        </p:nvSpPr>
        <p:spPr>
          <a:xfrm>
            <a:off x="4864608" y="1481328"/>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Yes — through SY 2026–27. Letter grades continue during the transition. The new 1–4 Performance Report replaces them at all DoDEA elementary schools starting SY 2027–28.</a:t>
            </a:r>
            <a:endParaRPr lang="en-US" sz="1000" dirty="0"/>
          </a:p>
        </p:txBody>
      </p:sp>
      <p:sp>
        <p:nvSpPr>
          <p:cNvPr id="18" name="Shape 16"/>
          <p:cNvSpPr/>
          <p:nvPr/>
        </p:nvSpPr>
        <p:spPr>
          <a:xfrm>
            <a:off x="256032" y="2340864"/>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256032" y="2340864"/>
            <a:ext cx="91440" cy="1143000"/>
          </a:xfrm>
          <a:prstGeom prst="rect">
            <a:avLst/>
          </a:prstGeom>
          <a:solidFill>
            <a:srgbClr val="F0A500"/>
          </a:solidFill>
          <a:ln w="12700">
            <a:solidFill>
              <a:srgbClr val="F0A500"/>
            </a:solidFill>
            <a:prstDash val="solid"/>
          </a:ln>
        </p:spPr>
        <p:txBody>
          <a:bodyPr/>
          <a:lstStyle/>
          <a:p>
            <a:endParaRPr lang="en-US"/>
          </a:p>
        </p:txBody>
      </p:sp>
      <p:sp>
        <p:nvSpPr>
          <p:cNvPr id="20" name="Shape 18"/>
          <p:cNvSpPr/>
          <p:nvPr/>
        </p:nvSpPr>
        <p:spPr>
          <a:xfrm>
            <a:off x="420624" y="2432304"/>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21" name="Text 19"/>
          <p:cNvSpPr/>
          <p:nvPr/>
        </p:nvSpPr>
        <p:spPr>
          <a:xfrm>
            <a:off x="420624" y="2432304"/>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22" name="Text 20"/>
          <p:cNvSpPr/>
          <p:nvPr/>
        </p:nvSpPr>
        <p:spPr>
          <a:xfrm>
            <a:off x="731520" y="2432304"/>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What if my child is advanced? Does a '4' capture that?</a:t>
            </a:r>
            <a:endParaRPr lang="en-US" sz="1150" dirty="0"/>
          </a:p>
        </p:txBody>
      </p:sp>
      <p:sp>
        <p:nvSpPr>
          <p:cNvPr id="23" name="Text 21"/>
          <p:cNvSpPr/>
          <p:nvPr/>
        </p:nvSpPr>
        <p:spPr>
          <a:xfrm>
            <a:off x="420624" y="2743200"/>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A 4 means your child has fully met the grade-level standard — the highest level. Advanced work beyond the standard is recognized through AAPS enrichment, extensions, and teacher narrative comments on the report.</a:t>
            </a:r>
            <a:endParaRPr lang="en-US" sz="1000" dirty="0"/>
          </a:p>
        </p:txBody>
      </p:sp>
      <p:sp>
        <p:nvSpPr>
          <p:cNvPr id="24" name="Shape 22"/>
          <p:cNvSpPr/>
          <p:nvPr/>
        </p:nvSpPr>
        <p:spPr>
          <a:xfrm>
            <a:off x="4700016" y="2340864"/>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5" name="Shape 23"/>
          <p:cNvSpPr/>
          <p:nvPr/>
        </p:nvSpPr>
        <p:spPr>
          <a:xfrm>
            <a:off x="4700016" y="2340864"/>
            <a:ext cx="91440" cy="1143000"/>
          </a:xfrm>
          <a:prstGeom prst="rect">
            <a:avLst/>
          </a:prstGeom>
          <a:solidFill>
            <a:srgbClr val="F0A500"/>
          </a:solidFill>
          <a:ln w="12700">
            <a:solidFill>
              <a:srgbClr val="F0A500"/>
            </a:solidFill>
            <a:prstDash val="solid"/>
          </a:ln>
        </p:spPr>
        <p:txBody>
          <a:bodyPr/>
          <a:lstStyle/>
          <a:p>
            <a:endParaRPr lang="en-US"/>
          </a:p>
        </p:txBody>
      </p:sp>
      <p:sp>
        <p:nvSpPr>
          <p:cNvPr id="26" name="Shape 24"/>
          <p:cNvSpPr/>
          <p:nvPr/>
        </p:nvSpPr>
        <p:spPr>
          <a:xfrm>
            <a:off x="4864608" y="2432304"/>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27" name="Text 25"/>
          <p:cNvSpPr/>
          <p:nvPr/>
        </p:nvSpPr>
        <p:spPr>
          <a:xfrm>
            <a:off x="4864608" y="2432304"/>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28" name="Text 26"/>
          <p:cNvSpPr/>
          <p:nvPr/>
        </p:nvSpPr>
        <p:spPr>
          <a:xfrm>
            <a:off x="5175504" y="2432304"/>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Why is there no grade for effort or participation?</a:t>
            </a:r>
            <a:endParaRPr lang="en-US" sz="1150" dirty="0"/>
          </a:p>
        </p:txBody>
      </p:sp>
      <p:sp>
        <p:nvSpPr>
          <p:cNvPr id="29" name="Text 27"/>
          <p:cNvSpPr/>
          <p:nvPr/>
        </p:nvSpPr>
        <p:spPr>
          <a:xfrm>
            <a:off x="4864608" y="2743200"/>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Those are reported separately as Essential Learner Attributes (Responsibility, Self-Starter, Self-Management, Collaboration). This gives you a clearer picture — academic mastery AND learning behaviors, both visible, neither hidden.</a:t>
            </a:r>
            <a:endParaRPr lang="en-US" sz="1000" dirty="0"/>
          </a:p>
        </p:txBody>
      </p:sp>
      <p:sp>
        <p:nvSpPr>
          <p:cNvPr id="30" name="Shape 28"/>
          <p:cNvSpPr/>
          <p:nvPr/>
        </p:nvSpPr>
        <p:spPr>
          <a:xfrm>
            <a:off x="256032" y="3602736"/>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31" name="Shape 29"/>
          <p:cNvSpPr/>
          <p:nvPr/>
        </p:nvSpPr>
        <p:spPr>
          <a:xfrm>
            <a:off x="256032" y="3602736"/>
            <a:ext cx="91440" cy="1143000"/>
          </a:xfrm>
          <a:prstGeom prst="rect">
            <a:avLst/>
          </a:prstGeom>
          <a:solidFill>
            <a:srgbClr val="F0A500"/>
          </a:solidFill>
          <a:ln w="12700">
            <a:solidFill>
              <a:srgbClr val="F0A500"/>
            </a:solidFill>
            <a:prstDash val="solid"/>
          </a:ln>
        </p:spPr>
        <p:txBody>
          <a:bodyPr/>
          <a:lstStyle/>
          <a:p>
            <a:endParaRPr lang="en-US"/>
          </a:p>
        </p:txBody>
      </p:sp>
      <p:sp>
        <p:nvSpPr>
          <p:cNvPr id="32" name="Shape 30"/>
          <p:cNvSpPr/>
          <p:nvPr/>
        </p:nvSpPr>
        <p:spPr>
          <a:xfrm>
            <a:off x="420624" y="3694176"/>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33" name="Text 31"/>
          <p:cNvSpPr/>
          <p:nvPr/>
        </p:nvSpPr>
        <p:spPr>
          <a:xfrm>
            <a:off x="420624" y="3694176"/>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34" name="Text 32"/>
          <p:cNvSpPr/>
          <p:nvPr/>
        </p:nvSpPr>
        <p:spPr>
          <a:xfrm>
            <a:off x="731520" y="3694176"/>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What if my child has an IEP or 504 plan?</a:t>
            </a:r>
            <a:endParaRPr lang="en-US" sz="1150" dirty="0"/>
          </a:p>
        </p:txBody>
      </p:sp>
      <p:sp>
        <p:nvSpPr>
          <p:cNvPr id="35" name="Text 33"/>
          <p:cNvSpPr/>
          <p:nvPr/>
        </p:nvSpPr>
        <p:spPr>
          <a:xfrm>
            <a:off x="420624" y="4005072"/>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Specialized programs, accommodations, and services continue exactly as they are. Performance levels communicate progress toward grade-level standards while individualized supports remain fully in place.</a:t>
            </a:r>
            <a:endParaRPr lang="en-US" sz="1000" dirty="0"/>
          </a:p>
        </p:txBody>
      </p:sp>
      <p:sp>
        <p:nvSpPr>
          <p:cNvPr id="36" name="Shape 34"/>
          <p:cNvSpPr/>
          <p:nvPr/>
        </p:nvSpPr>
        <p:spPr>
          <a:xfrm>
            <a:off x="4700016" y="3602736"/>
            <a:ext cx="4261104" cy="1143000"/>
          </a:xfrm>
          <a:prstGeom prst="roundRect">
            <a:avLst>
              <a:gd name="adj" fmla="val 640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37" name="Shape 35"/>
          <p:cNvSpPr/>
          <p:nvPr/>
        </p:nvSpPr>
        <p:spPr>
          <a:xfrm>
            <a:off x="4700016" y="3602736"/>
            <a:ext cx="91440" cy="1143000"/>
          </a:xfrm>
          <a:prstGeom prst="rect">
            <a:avLst/>
          </a:prstGeom>
          <a:solidFill>
            <a:srgbClr val="F0A500"/>
          </a:solidFill>
          <a:ln w="12700">
            <a:solidFill>
              <a:srgbClr val="F0A500"/>
            </a:solidFill>
            <a:prstDash val="solid"/>
          </a:ln>
        </p:spPr>
        <p:txBody>
          <a:bodyPr/>
          <a:lstStyle/>
          <a:p>
            <a:endParaRPr lang="en-US"/>
          </a:p>
        </p:txBody>
      </p:sp>
      <p:sp>
        <p:nvSpPr>
          <p:cNvPr id="38" name="Shape 36"/>
          <p:cNvSpPr/>
          <p:nvPr/>
        </p:nvSpPr>
        <p:spPr>
          <a:xfrm>
            <a:off x="4864608" y="3694176"/>
            <a:ext cx="256032" cy="256032"/>
          </a:xfrm>
          <a:prstGeom prst="roundRect">
            <a:avLst>
              <a:gd name="adj" fmla="val 14286"/>
            </a:avLst>
          </a:prstGeom>
          <a:solidFill>
            <a:srgbClr val="2A1C60"/>
          </a:solidFill>
          <a:ln w="12700">
            <a:solidFill>
              <a:srgbClr val="2A1C60"/>
            </a:solidFill>
            <a:prstDash val="solid"/>
          </a:ln>
        </p:spPr>
        <p:txBody>
          <a:bodyPr/>
          <a:lstStyle/>
          <a:p>
            <a:endParaRPr lang="en-US"/>
          </a:p>
        </p:txBody>
      </p:sp>
      <p:sp>
        <p:nvSpPr>
          <p:cNvPr id="39" name="Text 37"/>
          <p:cNvSpPr/>
          <p:nvPr/>
        </p:nvSpPr>
        <p:spPr>
          <a:xfrm>
            <a:off x="4864608" y="3694176"/>
            <a:ext cx="256032" cy="256032"/>
          </a:xfrm>
          <a:prstGeom prst="rect">
            <a:avLst/>
          </a:prstGeom>
          <a:noFill/>
          <a:ln/>
        </p:spPr>
        <p:txBody>
          <a:bodyPr wrap="square" lIns="0" tIns="0" rIns="0" bIns="0" rtlCol="0" anchor="ctr"/>
          <a:lstStyle/>
          <a:p>
            <a:pPr marL="0" indent="0" algn="ctr">
              <a:buNone/>
            </a:pPr>
            <a:r>
              <a:rPr lang="en-US" sz="1100" b="1" dirty="0">
                <a:solidFill>
                  <a:srgbClr val="F0A500"/>
                </a:solidFill>
                <a:latin typeface="Trebuchet MS" pitchFamily="34" charset="0"/>
                <a:ea typeface="Trebuchet MS" pitchFamily="34" charset="-122"/>
                <a:cs typeface="Trebuchet MS" pitchFamily="34" charset="-120"/>
              </a:rPr>
              <a:t>Q</a:t>
            </a:r>
            <a:endParaRPr lang="en-US" sz="1100" dirty="0"/>
          </a:p>
        </p:txBody>
      </p:sp>
      <p:sp>
        <p:nvSpPr>
          <p:cNvPr id="40" name="Text 38"/>
          <p:cNvSpPr/>
          <p:nvPr/>
        </p:nvSpPr>
        <p:spPr>
          <a:xfrm>
            <a:off x="5175504" y="3694176"/>
            <a:ext cx="3694176" cy="274320"/>
          </a:xfrm>
          <a:prstGeom prst="rect">
            <a:avLst/>
          </a:prstGeom>
          <a:noFill/>
          <a:ln/>
        </p:spPr>
        <p:txBody>
          <a:bodyPr wrap="square" rtlCol="0" anchor="ctr"/>
          <a:lstStyle/>
          <a:p>
            <a:pPr marL="0" indent="0">
              <a:buNone/>
            </a:pPr>
            <a:r>
              <a:rPr lang="en-US" sz="1150" b="1" dirty="0">
                <a:solidFill>
                  <a:srgbClr val="3D2A8A"/>
                </a:solidFill>
                <a:latin typeface="Trebuchet MS" pitchFamily="34" charset="0"/>
                <a:ea typeface="Trebuchet MS" pitchFamily="34" charset="-122"/>
                <a:cs typeface="Trebuchet MS" pitchFamily="34" charset="-120"/>
              </a:rPr>
              <a:t>Does this change honor roll or other recognition programs?</a:t>
            </a:r>
            <a:endParaRPr lang="en-US" sz="1150" dirty="0"/>
          </a:p>
        </p:txBody>
      </p:sp>
      <p:sp>
        <p:nvSpPr>
          <p:cNvPr id="41" name="Text 39"/>
          <p:cNvSpPr/>
          <p:nvPr/>
        </p:nvSpPr>
        <p:spPr>
          <a:xfrm>
            <a:off x="4864608" y="4005072"/>
            <a:ext cx="4005072" cy="694944"/>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Not yet. Decisions about recognition programs will be shared by DoDEA closer to implementation in SY 2027–28. This year is focused on building understanding — no recognition changes are happening now.</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A7A68"/>
          </a:solidFill>
          <a:ln w="12700">
            <a:solidFill>
              <a:srgbClr val="0A7A68"/>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0A7A68"/>
          </a:solidFill>
          <a:ln w="12700">
            <a:solidFill>
              <a:srgbClr val="0A7A68"/>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800" b="1" dirty="0">
                <a:solidFill>
                  <a:srgbClr val="FFFFFF"/>
                </a:solidFill>
                <a:latin typeface="Trebuchet MS" pitchFamily="34" charset="0"/>
                <a:ea typeface="Trebuchet MS" pitchFamily="34" charset="-122"/>
                <a:cs typeface="Trebuchet MS" pitchFamily="34" charset="-120"/>
              </a:rPr>
              <a:t>Questions to Ask Your Child's Teacher</a:t>
            </a:r>
            <a:endParaRPr lang="en-US" sz="28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256032" y="1060704"/>
            <a:ext cx="8631936" cy="384048"/>
          </a:xfrm>
          <a:prstGeom prst="rect">
            <a:avLst/>
          </a:prstGeom>
          <a:noFill/>
          <a:ln/>
        </p:spPr>
        <p:txBody>
          <a:bodyPr wrap="square" rtlCol="0" anchor="ctr"/>
          <a:lstStyle/>
          <a:p>
            <a:pPr marL="0" indent="0">
              <a:buNone/>
            </a:pPr>
            <a:r>
              <a:rPr lang="en-US" sz="1200" i="1" dirty="0">
                <a:solidFill>
                  <a:srgbClr val="1A1730"/>
                </a:solidFill>
                <a:latin typeface="Trebuchet MS" pitchFamily="34" charset="0"/>
                <a:ea typeface="Trebuchet MS" pitchFamily="34" charset="-122"/>
                <a:cs typeface="Trebuchet MS" pitchFamily="34" charset="-120"/>
              </a:rPr>
              <a:t>At your next conference or in a quick email — these questions will help you get the most out of the new Performance Report:</a:t>
            </a:r>
            <a:endParaRPr lang="en-US" sz="1200" dirty="0"/>
          </a:p>
        </p:txBody>
      </p:sp>
      <p:sp>
        <p:nvSpPr>
          <p:cNvPr id="7" name="Shape 5"/>
          <p:cNvSpPr/>
          <p:nvPr/>
        </p:nvSpPr>
        <p:spPr>
          <a:xfrm>
            <a:off x="256032" y="1572768"/>
            <a:ext cx="2779776" cy="3401568"/>
          </a:xfrm>
          <a:prstGeom prst="roundRect">
            <a:avLst>
              <a:gd name="adj" fmla="val 296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256032" y="1572768"/>
            <a:ext cx="2779776" cy="347472"/>
          </a:xfrm>
          <a:prstGeom prst="rect">
            <a:avLst/>
          </a:prstGeom>
          <a:solidFill>
            <a:srgbClr val="3D2A8A"/>
          </a:solidFill>
          <a:ln w="12700">
            <a:solidFill>
              <a:srgbClr val="3D2A8A"/>
            </a:solidFill>
            <a:prstDash val="solid"/>
          </a:ln>
        </p:spPr>
        <p:txBody>
          <a:bodyPr/>
          <a:lstStyle/>
          <a:p>
            <a:endParaRPr lang="en-US"/>
          </a:p>
        </p:txBody>
      </p:sp>
      <p:sp>
        <p:nvSpPr>
          <p:cNvPr id="9" name="Text 7"/>
          <p:cNvSpPr/>
          <p:nvPr/>
        </p:nvSpPr>
        <p:spPr>
          <a:xfrm>
            <a:off x="365760" y="1572768"/>
            <a:ext cx="2596896"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Understanding the Score</a:t>
            </a:r>
            <a:endParaRPr lang="en-US" sz="1200" dirty="0"/>
          </a:p>
        </p:txBody>
      </p:sp>
      <p:sp>
        <p:nvSpPr>
          <p:cNvPr id="10" name="Shape 8"/>
          <p:cNvSpPr/>
          <p:nvPr/>
        </p:nvSpPr>
        <p:spPr>
          <a:xfrm>
            <a:off x="402336" y="2066544"/>
            <a:ext cx="91440" cy="91440"/>
          </a:xfrm>
          <a:prstGeom prst="ellipse">
            <a:avLst/>
          </a:prstGeom>
          <a:solidFill>
            <a:srgbClr val="3D2A8A"/>
          </a:solidFill>
          <a:ln w="12700">
            <a:solidFill>
              <a:srgbClr val="3D2A8A"/>
            </a:solidFill>
            <a:prstDash val="solid"/>
          </a:ln>
        </p:spPr>
        <p:txBody>
          <a:bodyPr/>
          <a:lstStyle/>
          <a:p>
            <a:endParaRPr lang="en-US"/>
          </a:p>
        </p:txBody>
      </p:sp>
      <p:sp>
        <p:nvSpPr>
          <p:cNvPr id="11" name="Text 9"/>
          <p:cNvSpPr/>
          <p:nvPr/>
        </p:nvSpPr>
        <p:spPr>
          <a:xfrm>
            <a:off x="548640" y="1993392"/>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does my child's current performance level mean for this skill?</a:t>
            </a:r>
            <a:endParaRPr lang="en-US" sz="1000" dirty="0"/>
          </a:p>
        </p:txBody>
      </p:sp>
      <p:sp>
        <p:nvSpPr>
          <p:cNvPr id="12" name="Shape 10"/>
          <p:cNvSpPr/>
          <p:nvPr/>
        </p:nvSpPr>
        <p:spPr>
          <a:xfrm>
            <a:off x="402336" y="2724912"/>
            <a:ext cx="2487168" cy="9144"/>
          </a:xfrm>
          <a:prstGeom prst="rect">
            <a:avLst/>
          </a:prstGeom>
          <a:solidFill>
            <a:srgbClr val="E8E4F8"/>
          </a:solidFill>
          <a:ln w="12700">
            <a:solidFill>
              <a:srgbClr val="E8E4F8"/>
            </a:solidFill>
            <a:prstDash val="solid"/>
          </a:ln>
        </p:spPr>
        <p:txBody>
          <a:bodyPr/>
          <a:lstStyle/>
          <a:p>
            <a:endParaRPr lang="en-US"/>
          </a:p>
        </p:txBody>
      </p:sp>
      <p:sp>
        <p:nvSpPr>
          <p:cNvPr id="13" name="Shape 11"/>
          <p:cNvSpPr/>
          <p:nvPr/>
        </p:nvSpPr>
        <p:spPr>
          <a:xfrm>
            <a:off x="402336" y="2816352"/>
            <a:ext cx="91440" cy="91440"/>
          </a:xfrm>
          <a:prstGeom prst="ellipse">
            <a:avLst/>
          </a:prstGeom>
          <a:solidFill>
            <a:srgbClr val="3D2A8A"/>
          </a:solidFill>
          <a:ln w="12700">
            <a:solidFill>
              <a:srgbClr val="3D2A8A"/>
            </a:solidFill>
            <a:prstDash val="solid"/>
          </a:ln>
        </p:spPr>
        <p:txBody>
          <a:bodyPr/>
          <a:lstStyle/>
          <a:p>
            <a:endParaRPr lang="en-US"/>
          </a:p>
        </p:txBody>
      </p:sp>
      <p:sp>
        <p:nvSpPr>
          <p:cNvPr id="14" name="Text 12"/>
          <p:cNvSpPr/>
          <p:nvPr/>
        </p:nvSpPr>
        <p:spPr>
          <a:xfrm>
            <a:off x="548640" y="2743200"/>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Which reporting categories are showing the strongest progress?</a:t>
            </a:r>
            <a:endParaRPr lang="en-US" sz="1000" dirty="0"/>
          </a:p>
        </p:txBody>
      </p:sp>
      <p:sp>
        <p:nvSpPr>
          <p:cNvPr id="15" name="Shape 13"/>
          <p:cNvSpPr/>
          <p:nvPr/>
        </p:nvSpPr>
        <p:spPr>
          <a:xfrm>
            <a:off x="402336" y="3474720"/>
            <a:ext cx="2487168" cy="9144"/>
          </a:xfrm>
          <a:prstGeom prst="rect">
            <a:avLst/>
          </a:prstGeom>
          <a:solidFill>
            <a:srgbClr val="E8E4F8"/>
          </a:solidFill>
          <a:ln w="12700">
            <a:solidFill>
              <a:srgbClr val="E8E4F8"/>
            </a:solidFill>
            <a:prstDash val="solid"/>
          </a:ln>
        </p:spPr>
        <p:txBody>
          <a:bodyPr/>
          <a:lstStyle/>
          <a:p>
            <a:endParaRPr lang="en-US"/>
          </a:p>
        </p:txBody>
      </p:sp>
      <p:sp>
        <p:nvSpPr>
          <p:cNvPr id="16" name="Shape 14"/>
          <p:cNvSpPr/>
          <p:nvPr/>
        </p:nvSpPr>
        <p:spPr>
          <a:xfrm>
            <a:off x="402336" y="3566160"/>
            <a:ext cx="91440" cy="91440"/>
          </a:xfrm>
          <a:prstGeom prst="ellipse">
            <a:avLst/>
          </a:prstGeom>
          <a:solidFill>
            <a:srgbClr val="3D2A8A"/>
          </a:solidFill>
          <a:ln w="12700">
            <a:solidFill>
              <a:srgbClr val="3D2A8A"/>
            </a:solidFill>
            <a:prstDash val="solid"/>
          </a:ln>
        </p:spPr>
        <p:txBody>
          <a:bodyPr/>
          <a:lstStyle/>
          <a:p>
            <a:endParaRPr lang="en-US"/>
          </a:p>
        </p:txBody>
      </p:sp>
      <p:sp>
        <p:nvSpPr>
          <p:cNvPr id="17" name="Text 15"/>
          <p:cNvSpPr/>
          <p:nvPr/>
        </p:nvSpPr>
        <p:spPr>
          <a:xfrm>
            <a:off x="548640" y="3493008"/>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Where is my child closest to reaching the next level?</a:t>
            </a:r>
            <a:endParaRPr lang="en-US" sz="1000" dirty="0"/>
          </a:p>
        </p:txBody>
      </p:sp>
      <p:sp>
        <p:nvSpPr>
          <p:cNvPr id="18" name="Shape 16"/>
          <p:cNvSpPr/>
          <p:nvPr/>
        </p:nvSpPr>
        <p:spPr>
          <a:xfrm>
            <a:off x="402336" y="4224528"/>
            <a:ext cx="2487168" cy="9144"/>
          </a:xfrm>
          <a:prstGeom prst="rect">
            <a:avLst/>
          </a:prstGeom>
          <a:solidFill>
            <a:srgbClr val="E8E4F8"/>
          </a:solidFill>
          <a:ln w="12700">
            <a:solidFill>
              <a:srgbClr val="E8E4F8"/>
            </a:solidFill>
            <a:prstDash val="solid"/>
          </a:ln>
        </p:spPr>
        <p:txBody>
          <a:bodyPr/>
          <a:lstStyle/>
          <a:p>
            <a:endParaRPr lang="en-US"/>
          </a:p>
        </p:txBody>
      </p:sp>
      <p:sp>
        <p:nvSpPr>
          <p:cNvPr id="19" name="Shape 17"/>
          <p:cNvSpPr/>
          <p:nvPr/>
        </p:nvSpPr>
        <p:spPr>
          <a:xfrm>
            <a:off x="402336" y="4315968"/>
            <a:ext cx="91440" cy="91440"/>
          </a:xfrm>
          <a:prstGeom prst="ellipse">
            <a:avLst/>
          </a:prstGeom>
          <a:solidFill>
            <a:srgbClr val="3D2A8A"/>
          </a:solidFill>
          <a:ln w="12700">
            <a:solidFill>
              <a:srgbClr val="3D2A8A"/>
            </a:solidFill>
            <a:prstDash val="solid"/>
          </a:ln>
        </p:spPr>
        <p:txBody>
          <a:bodyPr/>
          <a:lstStyle/>
          <a:p>
            <a:endParaRPr lang="en-US"/>
          </a:p>
        </p:txBody>
      </p:sp>
      <p:sp>
        <p:nvSpPr>
          <p:cNvPr id="20" name="Text 18"/>
          <p:cNvSpPr/>
          <p:nvPr/>
        </p:nvSpPr>
        <p:spPr>
          <a:xfrm>
            <a:off x="548640" y="4242816"/>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evidence are you using to determine the performance level?</a:t>
            </a:r>
            <a:endParaRPr lang="en-US" sz="1000" dirty="0"/>
          </a:p>
        </p:txBody>
      </p:sp>
      <p:sp>
        <p:nvSpPr>
          <p:cNvPr id="21" name="Shape 19"/>
          <p:cNvSpPr/>
          <p:nvPr/>
        </p:nvSpPr>
        <p:spPr>
          <a:xfrm>
            <a:off x="3163824" y="1572768"/>
            <a:ext cx="2779776" cy="3401568"/>
          </a:xfrm>
          <a:prstGeom prst="roundRect">
            <a:avLst>
              <a:gd name="adj" fmla="val 296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2" name="Shape 20"/>
          <p:cNvSpPr/>
          <p:nvPr/>
        </p:nvSpPr>
        <p:spPr>
          <a:xfrm>
            <a:off x="3163824" y="1572768"/>
            <a:ext cx="2779776" cy="347472"/>
          </a:xfrm>
          <a:prstGeom prst="rect">
            <a:avLst/>
          </a:prstGeom>
          <a:solidFill>
            <a:srgbClr val="0A7A68"/>
          </a:solidFill>
          <a:ln w="12700">
            <a:solidFill>
              <a:srgbClr val="0A7A68"/>
            </a:solidFill>
            <a:prstDash val="solid"/>
          </a:ln>
        </p:spPr>
        <p:txBody>
          <a:bodyPr/>
          <a:lstStyle/>
          <a:p>
            <a:endParaRPr lang="en-US"/>
          </a:p>
        </p:txBody>
      </p:sp>
      <p:sp>
        <p:nvSpPr>
          <p:cNvPr id="23" name="Text 21"/>
          <p:cNvSpPr/>
          <p:nvPr/>
        </p:nvSpPr>
        <p:spPr>
          <a:xfrm>
            <a:off x="3273552" y="1572768"/>
            <a:ext cx="2596896"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Supporting Growth</a:t>
            </a:r>
            <a:endParaRPr lang="en-US" sz="1200" dirty="0"/>
          </a:p>
        </p:txBody>
      </p:sp>
      <p:sp>
        <p:nvSpPr>
          <p:cNvPr id="24" name="Shape 22"/>
          <p:cNvSpPr/>
          <p:nvPr/>
        </p:nvSpPr>
        <p:spPr>
          <a:xfrm>
            <a:off x="3310128" y="2066544"/>
            <a:ext cx="91440" cy="91440"/>
          </a:xfrm>
          <a:prstGeom prst="ellipse">
            <a:avLst/>
          </a:prstGeom>
          <a:solidFill>
            <a:srgbClr val="0A7A68"/>
          </a:solidFill>
          <a:ln w="12700">
            <a:solidFill>
              <a:srgbClr val="0A7A68"/>
            </a:solidFill>
            <a:prstDash val="solid"/>
          </a:ln>
        </p:spPr>
        <p:txBody>
          <a:bodyPr/>
          <a:lstStyle/>
          <a:p>
            <a:endParaRPr lang="en-US"/>
          </a:p>
        </p:txBody>
      </p:sp>
      <p:sp>
        <p:nvSpPr>
          <p:cNvPr id="25" name="Text 23"/>
          <p:cNvSpPr/>
          <p:nvPr/>
        </p:nvSpPr>
        <p:spPr>
          <a:xfrm>
            <a:off x="3456432" y="1993392"/>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is one specific skill my child should focus on between now and next quarter?</a:t>
            </a:r>
            <a:endParaRPr lang="en-US" sz="1000" dirty="0"/>
          </a:p>
        </p:txBody>
      </p:sp>
      <p:sp>
        <p:nvSpPr>
          <p:cNvPr id="26" name="Shape 24"/>
          <p:cNvSpPr/>
          <p:nvPr/>
        </p:nvSpPr>
        <p:spPr>
          <a:xfrm>
            <a:off x="3310128" y="2724912"/>
            <a:ext cx="2487168" cy="9144"/>
          </a:xfrm>
          <a:prstGeom prst="rect">
            <a:avLst/>
          </a:prstGeom>
          <a:solidFill>
            <a:srgbClr val="E8E4F8"/>
          </a:solidFill>
          <a:ln w="12700">
            <a:solidFill>
              <a:srgbClr val="E8E4F8"/>
            </a:solidFill>
            <a:prstDash val="solid"/>
          </a:ln>
        </p:spPr>
        <p:txBody>
          <a:bodyPr/>
          <a:lstStyle/>
          <a:p>
            <a:endParaRPr lang="en-US"/>
          </a:p>
        </p:txBody>
      </p:sp>
      <p:sp>
        <p:nvSpPr>
          <p:cNvPr id="27" name="Shape 25"/>
          <p:cNvSpPr/>
          <p:nvPr/>
        </p:nvSpPr>
        <p:spPr>
          <a:xfrm>
            <a:off x="3310128" y="2816352"/>
            <a:ext cx="91440" cy="91440"/>
          </a:xfrm>
          <a:prstGeom prst="ellipse">
            <a:avLst/>
          </a:prstGeom>
          <a:solidFill>
            <a:srgbClr val="0A7A68"/>
          </a:solidFill>
          <a:ln w="12700">
            <a:solidFill>
              <a:srgbClr val="0A7A68"/>
            </a:solidFill>
            <a:prstDash val="solid"/>
          </a:ln>
        </p:spPr>
        <p:txBody>
          <a:bodyPr/>
          <a:lstStyle/>
          <a:p>
            <a:endParaRPr lang="en-US"/>
          </a:p>
        </p:txBody>
      </p:sp>
      <p:sp>
        <p:nvSpPr>
          <p:cNvPr id="28" name="Text 26"/>
          <p:cNvSpPr/>
          <p:nvPr/>
        </p:nvSpPr>
        <p:spPr>
          <a:xfrm>
            <a:off x="3456432" y="2743200"/>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does practice look like at home for this skill?</a:t>
            </a:r>
            <a:endParaRPr lang="en-US" sz="1000" dirty="0"/>
          </a:p>
        </p:txBody>
      </p:sp>
      <p:sp>
        <p:nvSpPr>
          <p:cNvPr id="29" name="Shape 27"/>
          <p:cNvSpPr/>
          <p:nvPr/>
        </p:nvSpPr>
        <p:spPr>
          <a:xfrm>
            <a:off x="3310128" y="3474720"/>
            <a:ext cx="2487168" cy="9144"/>
          </a:xfrm>
          <a:prstGeom prst="rect">
            <a:avLst/>
          </a:prstGeom>
          <a:solidFill>
            <a:srgbClr val="E8E4F8"/>
          </a:solidFill>
          <a:ln w="12700">
            <a:solidFill>
              <a:srgbClr val="E8E4F8"/>
            </a:solidFill>
            <a:prstDash val="solid"/>
          </a:ln>
        </p:spPr>
        <p:txBody>
          <a:bodyPr/>
          <a:lstStyle/>
          <a:p>
            <a:endParaRPr lang="en-US"/>
          </a:p>
        </p:txBody>
      </p:sp>
      <p:sp>
        <p:nvSpPr>
          <p:cNvPr id="30" name="Shape 28"/>
          <p:cNvSpPr/>
          <p:nvPr/>
        </p:nvSpPr>
        <p:spPr>
          <a:xfrm>
            <a:off x="3310128" y="3566160"/>
            <a:ext cx="91440" cy="91440"/>
          </a:xfrm>
          <a:prstGeom prst="ellipse">
            <a:avLst/>
          </a:prstGeom>
          <a:solidFill>
            <a:srgbClr val="0A7A68"/>
          </a:solidFill>
          <a:ln w="12700">
            <a:solidFill>
              <a:srgbClr val="0A7A68"/>
            </a:solidFill>
            <a:prstDash val="solid"/>
          </a:ln>
        </p:spPr>
        <p:txBody>
          <a:bodyPr/>
          <a:lstStyle/>
          <a:p>
            <a:endParaRPr lang="en-US"/>
          </a:p>
        </p:txBody>
      </p:sp>
      <p:sp>
        <p:nvSpPr>
          <p:cNvPr id="31" name="Text 29"/>
          <p:cNvSpPr/>
          <p:nvPr/>
        </p:nvSpPr>
        <p:spPr>
          <a:xfrm>
            <a:off x="3456432" y="3493008"/>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How will I know when my child has moved to the next level?</a:t>
            </a:r>
            <a:endParaRPr lang="en-US" sz="1000" dirty="0"/>
          </a:p>
        </p:txBody>
      </p:sp>
      <p:sp>
        <p:nvSpPr>
          <p:cNvPr id="32" name="Shape 30"/>
          <p:cNvSpPr/>
          <p:nvPr/>
        </p:nvSpPr>
        <p:spPr>
          <a:xfrm>
            <a:off x="3310128" y="4224528"/>
            <a:ext cx="2487168" cy="9144"/>
          </a:xfrm>
          <a:prstGeom prst="rect">
            <a:avLst/>
          </a:prstGeom>
          <a:solidFill>
            <a:srgbClr val="E8E4F8"/>
          </a:solidFill>
          <a:ln w="12700">
            <a:solidFill>
              <a:srgbClr val="E8E4F8"/>
            </a:solidFill>
            <a:prstDash val="solid"/>
          </a:ln>
        </p:spPr>
        <p:txBody>
          <a:bodyPr/>
          <a:lstStyle/>
          <a:p>
            <a:endParaRPr lang="en-US"/>
          </a:p>
        </p:txBody>
      </p:sp>
      <p:sp>
        <p:nvSpPr>
          <p:cNvPr id="33" name="Shape 31"/>
          <p:cNvSpPr/>
          <p:nvPr/>
        </p:nvSpPr>
        <p:spPr>
          <a:xfrm>
            <a:off x="3310128" y="4315968"/>
            <a:ext cx="91440" cy="91440"/>
          </a:xfrm>
          <a:prstGeom prst="ellipse">
            <a:avLst/>
          </a:prstGeom>
          <a:solidFill>
            <a:srgbClr val="0A7A68"/>
          </a:solidFill>
          <a:ln w="12700">
            <a:solidFill>
              <a:srgbClr val="0A7A68"/>
            </a:solidFill>
            <a:prstDash val="solid"/>
          </a:ln>
        </p:spPr>
        <p:txBody>
          <a:bodyPr/>
          <a:lstStyle/>
          <a:p>
            <a:endParaRPr lang="en-US"/>
          </a:p>
        </p:txBody>
      </p:sp>
      <p:sp>
        <p:nvSpPr>
          <p:cNvPr id="34" name="Text 32"/>
          <p:cNvSpPr/>
          <p:nvPr/>
        </p:nvSpPr>
        <p:spPr>
          <a:xfrm>
            <a:off x="3456432" y="4242816"/>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Is there a reassessment opportunity coming up I should know about?</a:t>
            </a:r>
            <a:endParaRPr lang="en-US" sz="1000" dirty="0"/>
          </a:p>
        </p:txBody>
      </p:sp>
      <p:sp>
        <p:nvSpPr>
          <p:cNvPr id="35" name="Shape 33"/>
          <p:cNvSpPr/>
          <p:nvPr/>
        </p:nvSpPr>
        <p:spPr>
          <a:xfrm>
            <a:off x="6071616" y="1572768"/>
            <a:ext cx="2779776" cy="3401568"/>
          </a:xfrm>
          <a:prstGeom prst="roundRect">
            <a:avLst>
              <a:gd name="adj" fmla="val 296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36" name="Shape 34"/>
          <p:cNvSpPr/>
          <p:nvPr/>
        </p:nvSpPr>
        <p:spPr>
          <a:xfrm>
            <a:off x="6071616" y="1572768"/>
            <a:ext cx="2779776" cy="347472"/>
          </a:xfrm>
          <a:prstGeom prst="rect">
            <a:avLst/>
          </a:prstGeom>
          <a:solidFill>
            <a:srgbClr val="9A6200"/>
          </a:solidFill>
          <a:ln w="12700">
            <a:solidFill>
              <a:srgbClr val="9A6200"/>
            </a:solidFill>
            <a:prstDash val="solid"/>
          </a:ln>
        </p:spPr>
        <p:txBody>
          <a:bodyPr/>
          <a:lstStyle/>
          <a:p>
            <a:endParaRPr lang="en-US"/>
          </a:p>
        </p:txBody>
      </p:sp>
      <p:sp>
        <p:nvSpPr>
          <p:cNvPr id="37" name="Text 35"/>
          <p:cNvSpPr/>
          <p:nvPr/>
        </p:nvSpPr>
        <p:spPr>
          <a:xfrm>
            <a:off x="6181344" y="1572768"/>
            <a:ext cx="2596896"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The Whole Child</a:t>
            </a:r>
            <a:endParaRPr lang="en-US" sz="1200" dirty="0"/>
          </a:p>
        </p:txBody>
      </p:sp>
      <p:sp>
        <p:nvSpPr>
          <p:cNvPr id="38" name="Shape 36"/>
          <p:cNvSpPr/>
          <p:nvPr/>
        </p:nvSpPr>
        <p:spPr>
          <a:xfrm>
            <a:off x="6217920" y="2066544"/>
            <a:ext cx="91440" cy="91440"/>
          </a:xfrm>
          <a:prstGeom prst="ellipse">
            <a:avLst/>
          </a:prstGeom>
          <a:solidFill>
            <a:srgbClr val="9A6200"/>
          </a:solidFill>
          <a:ln w="12700">
            <a:solidFill>
              <a:srgbClr val="9A6200"/>
            </a:solidFill>
            <a:prstDash val="solid"/>
          </a:ln>
        </p:spPr>
        <p:txBody>
          <a:bodyPr/>
          <a:lstStyle/>
          <a:p>
            <a:endParaRPr lang="en-US"/>
          </a:p>
        </p:txBody>
      </p:sp>
      <p:sp>
        <p:nvSpPr>
          <p:cNvPr id="39" name="Text 37"/>
          <p:cNvSpPr/>
          <p:nvPr/>
        </p:nvSpPr>
        <p:spPr>
          <a:xfrm>
            <a:off x="6364224" y="1993392"/>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How are my child's Essential Learner Attributes — like Responsibility and Collaboration — showing up in class?</a:t>
            </a:r>
            <a:endParaRPr lang="en-US" sz="1000" dirty="0"/>
          </a:p>
        </p:txBody>
      </p:sp>
      <p:sp>
        <p:nvSpPr>
          <p:cNvPr id="40" name="Shape 38"/>
          <p:cNvSpPr/>
          <p:nvPr/>
        </p:nvSpPr>
        <p:spPr>
          <a:xfrm>
            <a:off x="6217920" y="2724912"/>
            <a:ext cx="2487168" cy="9144"/>
          </a:xfrm>
          <a:prstGeom prst="rect">
            <a:avLst/>
          </a:prstGeom>
          <a:solidFill>
            <a:srgbClr val="E8E4F8"/>
          </a:solidFill>
          <a:ln w="12700">
            <a:solidFill>
              <a:srgbClr val="E8E4F8"/>
            </a:solidFill>
            <a:prstDash val="solid"/>
          </a:ln>
        </p:spPr>
        <p:txBody>
          <a:bodyPr/>
          <a:lstStyle/>
          <a:p>
            <a:endParaRPr lang="en-US"/>
          </a:p>
        </p:txBody>
      </p:sp>
      <p:sp>
        <p:nvSpPr>
          <p:cNvPr id="41" name="Shape 39"/>
          <p:cNvSpPr/>
          <p:nvPr/>
        </p:nvSpPr>
        <p:spPr>
          <a:xfrm>
            <a:off x="6217920" y="2816352"/>
            <a:ext cx="91440" cy="91440"/>
          </a:xfrm>
          <a:prstGeom prst="ellipse">
            <a:avLst/>
          </a:prstGeom>
          <a:solidFill>
            <a:srgbClr val="9A6200"/>
          </a:solidFill>
          <a:ln w="12700">
            <a:solidFill>
              <a:srgbClr val="9A6200"/>
            </a:solidFill>
            <a:prstDash val="solid"/>
          </a:ln>
        </p:spPr>
        <p:txBody>
          <a:bodyPr/>
          <a:lstStyle/>
          <a:p>
            <a:endParaRPr lang="en-US"/>
          </a:p>
        </p:txBody>
      </p:sp>
      <p:sp>
        <p:nvSpPr>
          <p:cNvPr id="42" name="Text 40"/>
          <p:cNvSpPr/>
          <p:nvPr/>
        </p:nvSpPr>
        <p:spPr>
          <a:xfrm>
            <a:off x="6364224" y="2743200"/>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Is there a learning habit that, if strengthened, would really help my child academically?</a:t>
            </a:r>
            <a:endParaRPr lang="en-US" sz="1000" dirty="0"/>
          </a:p>
        </p:txBody>
      </p:sp>
      <p:sp>
        <p:nvSpPr>
          <p:cNvPr id="43" name="Shape 41"/>
          <p:cNvSpPr/>
          <p:nvPr/>
        </p:nvSpPr>
        <p:spPr>
          <a:xfrm>
            <a:off x="6217920" y="3474720"/>
            <a:ext cx="2487168" cy="9144"/>
          </a:xfrm>
          <a:prstGeom prst="rect">
            <a:avLst/>
          </a:prstGeom>
          <a:solidFill>
            <a:srgbClr val="E8E4F8"/>
          </a:solidFill>
          <a:ln w="12700">
            <a:solidFill>
              <a:srgbClr val="E8E4F8"/>
            </a:solidFill>
            <a:prstDash val="solid"/>
          </a:ln>
        </p:spPr>
        <p:txBody>
          <a:bodyPr/>
          <a:lstStyle/>
          <a:p>
            <a:endParaRPr lang="en-US"/>
          </a:p>
        </p:txBody>
      </p:sp>
      <p:sp>
        <p:nvSpPr>
          <p:cNvPr id="44" name="Shape 42"/>
          <p:cNvSpPr/>
          <p:nvPr/>
        </p:nvSpPr>
        <p:spPr>
          <a:xfrm>
            <a:off x="6217920" y="3566160"/>
            <a:ext cx="91440" cy="91440"/>
          </a:xfrm>
          <a:prstGeom prst="ellipse">
            <a:avLst/>
          </a:prstGeom>
          <a:solidFill>
            <a:srgbClr val="9A6200"/>
          </a:solidFill>
          <a:ln w="12700">
            <a:solidFill>
              <a:srgbClr val="9A6200"/>
            </a:solidFill>
            <a:prstDash val="solid"/>
          </a:ln>
        </p:spPr>
        <p:txBody>
          <a:bodyPr/>
          <a:lstStyle/>
          <a:p>
            <a:endParaRPr lang="en-US"/>
          </a:p>
        </p:txBody>
      </p:sp>
      <p:sp>
        <p:nvSpPr>
          <p:cNvPr id="45" name="Text 43"/>
          <p:cNvSpPr/>
          <p:nvPr/>
        </p:nvSpPr>
        <p:spPr>
          <a:xfrm>
            <a:off x="6364224" y="3493008"/>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How does my child respond to feedback and challenge?</a:t>
            </a:r>
            <a:endParaRPr lang="en-US" sz="1000" dirty="0"/>
          </a:p>
        </p:txBody>
      </p:sp>
      <p:sp>
        <p:nvSpPr>
          <p:cNvPr id="46" name="Shape 44"/>
          <p:cNvSpPr/>
          <p:nvPr/>
        </p:nvSpPr>
        <p:spPr>
          <a:xfrm>
            <a:off x="6217920" y="4224528"/>
            <a:ext cx="2487168" cy="9144"/>
          </a:xfrm>
          <a:prstGeom prst="rect">
            <a:avLst/>
          </a:prstGeom>
          <a:solidFill>
            <a:srgbClr val="E8E4F8"/>
          </a:solidFill>
          <a:ln w="12700">
            <a:solidFill>
              <a:srgbClr val="E8E4F8"/>
            </a:solidFill>
            <a:prstDash val="solid"/>
          </a:ln>
        </p:spPr>
        <p:txBody>
          <a:bodyPr/>
          <a:lstStyle/>
          <a:p>
            <a:endParaRPr lang="en-US"/>
          </a:p>
        </p:txBody>
      </p:sp>
      <p:sp>
        <p:nvSpPr>
          <p:cNvPr id="47" name="Shape 45"/>
          <p:cNvSpPr/>
          <p:nvPr/>
        </p:nvSpPr>
        <p:spPr>
          <a:xfrm>
            <a:off x="6217920" y="4315968"/>
            <a:ext cx="91440" cy="91440"/>
          </a:xfrm>
          <a:prstGeom prst="ellipse">
            <a:avLst/>
          </a:prstGeom>
          <a:solidFill>
            <a:srgbClr val="9A6200"/>
          </a:solidFill>
          <a:ln w="12700">
            <a:solidFill>
              <a:srgbClr val="9A6200"/>
            </a:solidFill>
            <a:prstDash val="solid"/>
          </a:ln>
        </p:spPr>
        <p:txBody>
          <a:bodyPr/>
          <a:lstStyle/>
          <a:p>
            <a:endParaRPr lang="en-US"/>
          </a:p>
        </p:txBody>
      </p:sp>
      <p:sp>
        <p:nvSpPr>
          <p:cNvPr id="48" name="Text 46"/>
          <p:cNvSpPr/>
          <p:nvPr/>
        </p:nvSpPr>
        <p:spPr>
          <a:xfrm>
            <a:off x="6364224" y="4242816"/>
            <a:ext cx="2377440" cy="71323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What does my child seem most engaged by or excited about right now?</a:t>
            </a:r>
            <a:endParaRPr lang="en-US" sz="1000" dirty="0"/>
          </a:p>
        </p:txBody>
      </p:sp>
      <p:sp>
        <p:nvSpPr>
          <p:cNvPr id="49" name="Shape 47"/>
          <p:cNvSpPr/>
          <p:nvPr/>
        </p:nvSpPr>
        <p:spPr>
          <a:xfrm>
            <a:off x="256032" y="4983480"/>
            <a:ext cx="8631936" cy="54864"/>
          </a:xfrm>
          <a:prstGeom prst="roundRect">
            <a:avLst>
              <a:gd name="adj" fmla="val 50000"/>
            </a:avLst>
          </a:prstGeom>
          <a:solidFill>
            <a:srgbClr val="F0A500"/>
          </a:solidFill>
          <a:ln w="12700">
            <a:solidFill>
              <a:srgbClr val="F0A500"/>
            </a:solidFill>
            <a:prstDash val="solid"/>
          </a:ln>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2A1C60"/>
        </a:solidFill>
        <a:effectLst/>
      </p:bgPr>
    </p:bg>
    <p:spTree>
      <p:nvGrpSpPr>
        <p:cNvPr id="1" name=""/>
        <p:cNvGrpSpPr/>
        <p:nvPr/>
      </p:nvGrpSpPr>
      <p:grpSpPr>
        <a:xfrm>
          <a:off x="0" y="0"/>
          <a:ext cx="0" cy="0"/>
          <a:chOff x="0" y="0"/>
          <a:chExt cx="0" cy="0"/>
        </a:xfrm>
      </p:grpSpPr>
      <p:sp>
        <p:nvSpPr>
          <p:cNvPr id="2" name="Shape 0"/>
          <p:cNvSpPr/>
          <p:nvPr/>
        </p:nvSpPr>
        <p:spPr>
          <a:xfrm>
            <a:off x="-1371600" y="2286000"/>
            <a:ext cx="4114800" cy="4114800"/>
          </a:xfrm>
          <a:prstGeom prst="ellipse">
            <a:avLst/>
          </a:prstGeom>
          <a:solidFill>
            <a:srgbClr val="5C44B0">
              <a:alpha val="30000"/>
            </a:srgbClr>
          </a:solidFill>
          <a:ln w="12700">
            <a:solidFill>
              <a:srgbClr val="5C44B0"/>
            </a:solidFill>
            <a:prstDash val="solid"/>
          </a:ln>
        </p:spPr>
        <p:txBody>
          <a:bodyPr/>
          <a:lstStyle/>
          <a:p>
            <a:endParaRPr lang="en-US"/>
          </a:p>
        </p:txBody>
      </p:sp>
      <p:sp>
        <p:nvSpPr>
          <p:cNvPr id="3" name="Shape 1"/>
          <p:cNvSpPr/>
          <p:nvPr/>
        </p:nvSpPr>
        <p:spPr>
          <a:xfrm>
            <a:off x="7132320" y="-914400"/>
            <a:ext cx="3200400" cy="3200400"/>
          </a:xfrm>
          <a:prstGeom prst="ellipse">
            <a:avLst/>
          </a:prstGeom>
          <a:solidFill>
            <a:srgbClr val="F0A500">
              <a:alpha val="20000"/>
            </a:srgbClr>
          </a:solidFill>
          <a:ln w="12700">
            <a:solidFill>
              <a:srgbClr val="F0A500"/>
            </a:solidFill>
            <a:prstDash val="solid"/>
          </a:ln>
        </p:spPr>
        <p:txBody>
          <a:bodyPr/>
          <a:lstStyle/>
          <a:p>
            <a:endParaRPr lang="en-US"/>
          </a:p>
        </p:txBody>
      </p:sp>
      <p:sp>
        <p:nvSpPr>
          <p:cNvPr id="4" name="Shape 2"/>
          <p:cNvSpPr/>
          <p:nvPr/>
        </p:nvSpPr>
        <p:spPr>
          <a:xfrm>
            <a:off x="6583680" y="3200400"/>
            <a:ext cx="2011680" cy="2011680"/>
          </a:xfrm>
          <a:prstGeom prst="ellipse">
            <a:avLst/>
          </a:prstGeom>
          <a:solidFill>
            <a:srgbClr val="0A7A68">
              <a:alpha val="25000"/>
            </a:srgbClr>
          </a:solidFill>
          <a:ln w="12700">
            <a:solidFill>
              <a:srgbClr val="0A7A68"/>
            </a:solidFill>
            <a:prstDash val="solid"/>
          </a:ln>
        </p:spPr>
        <p:txBody>
          <a:bodyPr/>
          <a:lstStyle/>
          <a:p>
            <a:endParaRPr lang="en-US"/>
          </a:p>
        </p:txBody>
      </p:sp>
      <p:sp>
        <p:nvSpPr>
          <p:cNvPr id="5" name="Shape 3"/>
          <p:cNvSpPr/>
          <p:nvPr/>
        </p:nvSpPr>
        <p:spPr>
          <a:xfrm>
            <a:off x="0" y="0"/>
            <a:ext cx="9144000" cy="109728"/>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640080" y="457200"/>
            <a:ext cx="6858000" cy="914400"/>
          </a:xfrm>
          <a:prstGeom prst="rect">
            <a:avLst/>
          </a:prstGeom>
          <a:noFill/>
          <a:ln/>
        </p:spPr>
        <p:txBody>
          <a:bodyPr wrap="square" rtlCol="0" anchor="ctr"/>
          <a:lstStyle/>
          <a:p>
            <a:pPr marL="0" indent="0">
              <a:buNone/>
            </a:pPr>
            <a:r>
              <a:rPr lang="en-US" sz="5200" b="1" dirty="0">
                <a:solidFill>
                  <a:srgbClr val="F0A500"/>
                </a:solidFill>
                <a:latin typeface="Trebuchet MS" pitchFamily="34" charset="0"/>
                <a:ea typeface="Trebuchet MS" pitchFamily="34" charset="-122"/>
                <a:cs typeface="Trebuchet MS" pitchFamily="34" charset="-120"/>
              </a:rPr>
              <a:t>Questions?</a:t>
            </a:r>
            <a:endParaRPr lang="en-US" sz="5200" dirty="0"/>
          </a:p>
        </p:txBody>
      </p:sp>
      <p:sp>
        <p:nvSpPr>
          <p:cNvPr id="7" name="Text 5"/>
          <p:cNvSpPr/>
          <p:nvPr/>
        </p:nvSpPr>
        <p:spPr>
          <a:xfrm>
            <a:off x="640080" y="1298448"/>
            <a:ext cx="6858000" cy="548640"/>
          </a:xfrm>
          <a:prstGeom prst="rect">
            <a:avLst/>
          </a:prstGeom>
          <a:noFill/>
          <a:ln/>
        </p:spPr>
        <p:txBody>
          <a:bodyPr wrap="square" rtlCol="0" anchor="ctr"/>
          <a:lstStyle/>
          <a:p>
            <a:pPr marL="0" indent="0">
              <a:buNone/>
            </a:pPr>
            <a:r>
              <a:rPr lang="en-US" sz="2800" i="1" dirty="0">
                <a:solidFill>
                  <a:srgbClr val="FFFFFF"/>
                </a:solidFill>
                <a:latin typeface="Trebuchet MS" pitchFamily="34" charset="0"/>
                <a:ea typeface="Trebuchet MS" pitchFamily="34" charset="-122"/>
                <a:cs typeface="Trebuchet MS" pitchFamily="34" charset="-120"/>
              </a:rPr>
              <a:t>We're Here for You</a:t>
            </a:r>
            <a:endParaRPr lang="en-US" sz="2800" dirty="0"/>
          </a:p>
        </p:txBody>
      </p:sp>
      <p:sp>
        <p:nvSpPr>
          <p:cNvPr id="8" name="Shape 6"/>
          <p:cNvSpPr/>
          <p:nvPr/>
        </p:nvSpPr>
        <p:spPr>
          <a:xfrm>
            <a:off x="640080" y="1956816"/>
            <a:ext cx="5029200" cy="45720"/>
          </a:xfrm>
          <a:prstGeom prst="rect">
            <a:avLst/>
          </a:prstGeom>
          <a:solidFill>
            <a:srgbClr val="5C44B0"/>
          </a:solidFill>
          <a:ln w="12700">
            <a:solidFill>
              <a:srgbClr val="5C44B0"/>
            </a:solidFill>
            <a:prstDash val="solid"/>
          </a:ln>
        </p:spPr>
        <p:txBody>
          <a:bodyPr/>
          <a:lstStyle/>
          <a:p>
            <a:endParaRPr lang="en-US"/>
          </a:p>
        </p:txBody>
      </p:sp>
      <p:sp>
        <p:nvSpPr>
          <p:cNvPr id="9" name="Text 7"/>
          <p:cNvSpPr/>
          <p:nvPr/>
        </p:nvSpPr>
        <p:spPr>
          <a:xfrm>
            <a:off x="640080" y="2084832"/>
            <a:ext cx="6858000" cy="438912"/>
          </a:xfrm>
          <a:prstGeom prst="rect">
            <a:avLst/>
          </a:prstGeom>
          <a:noFill/>
          <a:ln/>
        </p:spPr>
        <p:txBody>
          <a:bodyPr wrap="square" rtlCol="0" anchor="ctr"/>
          <a:lstStyle/>
          <a:p>
            <a:pPr marL="0" indent="0">
              <a:buNone/>
            </a:pPr>
            <a:r>
              <a:rPr lang="en-US" sz="1400" dirty="0">
                <a:solidFill>
                  <a:srgbClr val="FFFFFF"/>
                </a:solidFill>
                <a:latin typeface="Trebuchet MS" pitchFamily="34" charset="0"/>
                <a:ea typeface="Trebuchet MS" pitchFamily="34" charset="-122"/>
                <a:cs typeface="Trebuchet MS" pitchFamily="34" charset="-120"/>
              </a:rPr>
              <a:t>📅  No changes to your child's report card until SY 2027–28</a:t>
            </a:r>
            <a:endParaRPr lang="en-US" sz="1400" dirty="0"/>
          </a:p>
        </p:txBody>
      </p:sp>
      <p:sp>
        <p:nvSpPr>
          <p:cNvPr id="10" name="Text 8"/>
          <p:cNvSpPr/>
          <p:nvPr/>
        </p:nvSpPr>
        <p:spPr>
          <a:xfrm>
            <a:off x="640080" y="2560320"/>
            <a:ext cx="6858000" cy="438912"/>
          </a:xfrm>
          <a:prstGeom prst="rect">
            <a:avLst/>
          </a:prstGeom>
          <a:noFill/>
          <a:ln/>
        </p:spPr>
        <p:txBody>
          <a:bodyPr wrap="square" rtlCol="0" anchor="ctr"/>
          <a:lstStyle/>
          <a:p>
            <a:pPr marL="0" indent="0">
              <a:buNone/>
            </a:pPr>
            <a:r>
              <a:rPr lang="en-US" sz="1400" dirty="0">
                <a:solidFill>
                  <a:srgbClr val="FFFFFF"/>
                </a:solidFill>
                <a:latin typeface="Trebuchet MS" pitchFamily="34" charset="0"/>
                <a:ea typeface="Trebuchet MS" pitchFamily="34" charset="-122"/>
                <a:cs typeface="Trebuchet MS" pitchFamily="34" charset="-120"/>
              </a:rPr>
              <a:t>💬  Talk to your child's teacher or the front office anytime</a:t>
            </a:r>
            <a:endParaRPr lang="en-US" sz="1400" dirty="0"/>
          </a:p>
        </p:txBody>
      </p:sp>
      <p:sp>
        <p:nvSpPr>
          <p:cNvPr id="11" name="Text 9"/>
          <p:cNvSpPr/>
          <p:nvPr/>
        </p:nvSpPr>
        <p:spPr>
          <a:xfrm>
            <a:off x="640080" y="3035808"/>
            <a:ext cx="6858000" cy="438912"/>
          </a:xfrm>
          <a:prstGeom prst="rect">
            <a:avLst/>
          </a:prstGeom>
          <a:noFill/>
          <a:ln/>
        </p:spPr>
        <p:txBody>
          <a:bodyPr wrap="square" rtlCol="0" anchor="ctr"/>
          <a:lstStyle/>
          <a:p>
            <a:pPr marL="0" indent="0">
              <a:buNone/>
            </a:pPr>
            <a:r>
              <a:rPr lang="en-US" sz="1400" dirty="0">
                <a:solidFill>
                  <a:srgbClr val="F0A500"/>
                </a:solidFill>
                <a:latin typeface="Trebuchet MS" pitchFamily="34" charset="0"/>
                <a:ea typeface="Trebuchet MS" pitchFamily="34" charset="-122"/>
                <a:cs typeface="Trebuchet MS" pitchFamily="34" charset="-120"/>
              </a:rPr>
              <a:t>🪖  PCS questions: contact your School Liaison Officer or mic3.net</a:t>
            </a:r>
            <a:endParaRPr lang="en-US" sz="1400" dirty="0"/>
          </a:p>
        </p:txBody>
      </p:sp>
      <p:sp>
        <p:nvSpPr>
          <p:cNvPr id="12" name="Text 10"/>
          <p:cNvSpPr/>
          <p:nvPr/>
        </p:nvSpPr>
        <p:spPr>
          <a:xfrm>
            <a:off x="640080" y="3511296"/>
            <a:ext cx="6858000" cy="438912"/>
          </a:xfrm>
          <a:prstGeom prst="rect">
            <a:avLst/>
          </a:prstGeom>
          <a:noFill/>
          <a:ln/>
        </p:spPr>
        <p:txBody>
          <a:bodyPr wrap="square" rtlCol="0" anchor="ctr"/>
          <a:lstStyle/>
          <a:p>
            <a:pPr marL="0" indent="0">
              <a:buNone/>
            </a:pPr>
            <a:r>
              <a:rPr lang="en-US" sz="1400" dirty="0">
                <a:solidFill>
                  <a:srgbClr val="F0A500"/>
                </a:solidFill>
                <a:latin typeface="Trebuchet MS" pitchFamily="34" charset="0"/>
                <a:ea typeface="Trebuchet MS" pitchFamily="34" charset="-122"/>
                <a:cs typeface="Trebuchet MS" pitchFamily="34" charset="-120"/>
              </a:rPr>
              <a:t>🌐  More resources: militaryonesource.mil · mic3.net</a:t>
            </a:r>
            <a:endParaRPr lang="en-US" sz="1400" dirty="0"/>
          </a:p>
        </p:txBody>
      </p:sp>
      <p:sp>
        <p:nvSpPr>
          <p:cNvPr id="13" name="Shape 11"/>
          <p:cNvSpPr/>
          <p:nvPr/>
        </p:nvSpPr>
        <p:spPr>
          <a:xfrm>
            <a:off x="640080" y="4133088"/>
            <a:ext cx="5943600" cy="804672"/>
          </a:xfrm>
          <a:prstGeom prst="roundRect">
            <a:avLst>
              <a:gd name="adj" fmla="val 10227"/>
            </a:avLst>
          </a:prstGeom>
          <a:solidFill>
            <a:srgbClr val="3D2A8A"/>
          </a:solidFill>
          <a:ln w="12700">
            <a:solidFill>
              <a:srgbClr val="F0A500"/>
            </a:solidFill>
            <a:prstDash val="solid"/>
          </a:ln>
        </p:spPr>
        <p:txBody>
          <a:bodyPr/>
          <a:lstStyle/>
          <a:p>
            <a:endParaRPr lang="en-US"/>
          </a:p>
        </p:txBody>
      </p:sp>
      <p:sp>
        <p:nvSpPr>
          <p:cNvPr id="14" name="Text 12"/>
          <p:cNvSpPr/>
          <p:nvPr/>
        </p:nvSpPr>
        <p:spPr>
          <a:xfrm>
            <a:off x="804672" y="4133088"/>
            <a:ext cx="5669280" cy="384048"/>
          </a:xfrm>
          <a:prstGeom prst="rect">
            <a:avLst/>
          </a:prstGeom>
          <a:noFill/>
          <a:ln/>
        </p:spPr>
        <p:txBody>
          <a:bodyPr wrap="square" rtlCol="0" anchor="ctr"/>
          <a:lstStyle/>
          <a:p>
            <a:pPr marL="0" indent="0">
              <a:buNone/>
            </a:pPr>
            <a:r>
              <a:rPr lang="en-US" sz="1400" b="1" dirty="0">
                <a:solidFill>
                  <a:srgbClr val="F0A500"/>
                </a:solidFill>
                <a:latin typeface="Trebuchet MS" pitchFamily="34" charset="0"/>
                <a:ea typeface="Trebuchet MS" pitchFamily="34" charset="-122"/>
                <a:cs typeface="Trebuchet MS" pitchFamily="34" charset="-120"/>
              </a:rPr>
              <a:t>🐻  Grafenwoehr Elementary School — GES Grizzlies</a:t>
            </a:r>
            <a:endParaRPr lang="en-US" sz="1400" dirty="0"/>
          </a:p>
        </p:txBody>
      </p:sp>
      <p:sp>
        <p:nvSpPr>
          <p:cNvPr id="15" name="Text 13"/>
          <p:cNvSpPr/>
          <p:nvPr/>
        </p:nvSpPr>
        <p:spPr>
          <a:xfrm>
            <a:off x="804672" y="4498848"/>
            <a:ext cx="5669280" cy="347472"/>
          </a:xfrm>
          <a:prstGeom prst="rect">
            <a:avLst/>
          </a:prstGeom>
          <a:noFill/>
          <a:ln/>
        </p:spPr>
        <p:txBody>
          <a:bodyPr wrap="square" rtlCol="0" anchor="t"/>
          <a:lstStyle/>
          <a:p>
            <a:pPr marL="0" indent="0">
              <a:buNone/>
            </a:pPr>
            <a:r>
              <a:rPr lang="en-US" sz="1050" i="1" dirty="0">
                <a:solidFill>
                  <a:srgbClr val="FFFFFF"/>
                </a:solidFill>
                <a:latin typeface="Trebuchet MS" pitchFamily="34" charset="0"/>
                <a:ea typeface="Trebuchet MS" pitchFamily="34" charset="-122"/>
                <a:cs typeface="Trebuchet MS" pitchFamily="34" charset="-120"/>
              </a:rPr>
              <a:t>Tower Barracks, Bavaria, Germany  ·  DoDEA Europe East  ·  SY 2025–26</a:t>
            </a:r>
            <a:endParaRPr lang="en-US" sz="1050" dirty="0"/>
          </a:p>
        </p:txBody>
      </p:sp>
      <p:sp>
        <p:nvSpPr>
          <p:cNvPr id="16" name="Text 14"/>
          <p:cNvSpPr/>
          <p:nvPr/>
        </p:nvSpPr>
        <p:spPr>
          <a:xfrm>
            <a:off x="7315200" y="2560320"/>
            <a:ext cx="1554480" cy="1554480"/>
          </a:xfrm>
          <a:prstGeom prst="rect">
            <a:avLst/>
          </a:prstGeom>
          <a:noFill/>
          <a:ln/>
        </p:spPr>
        <p:txBody>
          <a:bodyPr wrap="square" rtlCol="0" anchor="ctr"/>
          <a:lstStyle/>
          <a:p>
            <a:pPr marL="0" indent="0" algn="ctr">
              <a:buNone/>
            </a:pPr>
            <a:r>
              <a:rPr lang="en-US" sz="8000" dirty="0">
                <a:solidFill>
                  <a:srgbClr val="000000"/>
                </a:solidFill>
              </a:rPr>
              <a:t>🐻</a:t>
            </a:r>
            <a:endParaRPr lang="en-US" sz="8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3D2A8A"/>
          </a:solidFill>
          <a:ln w="12700">
            <a:solidFill>
              <a:srgbClr val="3D2A8A"/>
            </a:solidFill>
            <a:prstDash val="solid"/>
          </a:ln>
        </p:spPr>
        <p:txBody>
          <a:bodyPr/>
          <a:lstStyle/>
          <a:p>
            <a:endParaRPr lang="en-US"/>
          </a:p>
        </p:txBody>
      </p:sp>
      <p:sp>
        <p:nvSpPr>
          <p:cNvPr id="3" name="Shape 1"/>
          <p:cNvSpPr/>
          <p:nvPr/>
        </p:nvSpPr>
        <p:spPr>
          <a:xfrm>
            <a:off x="109728" y="0"/>
            <a:ext cx="9034272" cy="1005840"/>
          </a:xfrm>
          <a:prstGeom prst="rect">
            <a:avLst/>
          </a:prstGeom>
          <a:solidFill>
            <a:srgbClr val="3D2A8A"/>
          </a:solidFill>
          <a:ln w="12700">
            <a:solidFill>
              <a:srgbClr val="3D2A8A"/>
            </a:solidFill>
            <a:prstDash val="solid"/>
          </a:ln>
        </p:spPr>
        <p:txBody>
          <a:bodyPr/>
          <a:lstStyle/>
          <a:p>
            <a:endParaRPr lang="en-US"/>
          </a:p>
        </p:txBody>
      </p:sp>
      <p:sp>
        <p:nvSpPr>
          <p:cNvPr id="4" name="Text 2"/>
          <p:cNvSpPr/>
          <p:nvPr/>
        </p:nvSpPr>
        <p:spPr>
          <a:xfrm>
            <a:off x="320040" y="0"/>
            <a:ext cx="8503920" cy="1005840"/>
          </a:xfrm>
          <a:prstGeom prst="rect">
            <a:avLst/>
          </a:prstGeom>
          <a:noFill/>
          <a:ln/>
        </p:spPr>
        <p:txBody>
          <a:bodyPr wrap="square"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Why Is This Changing?</a:t>
            </a:r>
            <a:endParaRPr lang="en-US" sz="3000" dirty="0"/>
          </a:p>
        </p:txBody>
      </p:sp>
      <p:sp>
        <p:nvSpPr>
          <p:cNvPr id="5" name="Shape 3"/>
          <p:cNvSpPr/>
          <p:nvPr/>
        </p:nvSpPr>
        <p:spPr>
          <a:xfrm>
            <a:off x="109728" y="100584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320040" y="1234440"/>
            <a:ext cx="8503920" cy="685800"/>
          </a:xfrm>
          <a:prstGeom prst="roundRect">
            <a:avLst>
              <a:gd name="adj" fmla="val 10667"/>
            </a:avLst>
          </a:prstGeom>
          <a:solidFill>
            <a:srgbClr val="EDE9FA"/>
          </a:solidFill>
          <a:ln w="12700">
            <a:solidFill>
              <a:srgbClr val="EDE9FA"/>
            </a:solidFill>
            <a:prstDash val="solid"/>
          </a:ln>
          <a:effectLst>
            <a:outerShdw blurRad="101600" dist="38100" dir="8100000" algn="bl" rotWithShape="0">
              <a:srgbClr val="000000">
                <a:alpha val="12000"/>
              </a:srgbClr>
            </a:outerShdw>
          </a:effectLst>
        </p:spPr>
        <p:txBody>
          <a:bodyPr/>
          <a:lstStyle/>
          <a:p>
            <a:endParaRPr lang="en-US"/>
          </a:p>
        </p:txBody>
      </p:sp>
      <p:sp>
        <p:nvSpPr>
          <p:cNvPr id="7" name="Text 5"/>
          <p:cNvSpPr/>
          <p:nvPr/>
        </p:nvSpPr>
        <p:spPr>
          <a:xfrm>
            <a:off x="457200" y="1234440"/>
            <a:ext cx="8229600" cy="685800"/>
          </a:xfrm>
          <a:prstGeom prst="rect">
            <a:avLst/>
          </a:prstGeom>
          <a:noFill/>
          <a:ln/>
        </p:spPr>
        <p:txBody>
          <a:bodyPr wrap="square" rtlCol="0" anchor="ctr"/>
          <a:lstStyle/>
          <a:p>
            <a:pPr marL="0" indent="0">
              <a:buNone/>
            </a:pPr>
            <a:r>
              <a:rPr lang="en-US" sz="1300" b="1" dirty="0">
                <a:solidFill>
                  <a:srgbClr val="3D2A8A"/>
                </a:solidFill>
                <a:latin typeface="Trebuchet MS" pitchFamily="34" charset="0"/>
                <a:ea typeface="Trebuchet MS" pitchFamily="34" charset="-122"/>
                <a:cs typeface="Trebuchet MS" pitchFamily="34" charset="-120"/>
              </a:rPr>
              <a:t>The problem with traditional grades: </a:t>
            </a:r>
            <a:r>
              <a:rPr lang="en-US" sz="1300" dirty="0">
                <a:solidFill>
                  <a:srgbClr val="1A1730"/>
                </a:solidFill>
                <a:latin typeface="Trebuchet MS" pitchFamily="34" charset="0"/>
                <a:ea typeface="Trebuchet MS" pitchFamily="34" charset="-122"/>
                <a:cs typeface="Trebuchet MS" pitchFamily="34" charset="-120"/>
              </a:rPr>
              <a:t>A single letter or percentage mixes academic mastery, homework completion, effort, and behavior — making it nearly impossible to know what a grade actually means.</a:t>
            </a:r>
            <a:endParaRPr lang="en-US" sz="1300" dirty="0"/>
          </a:p>
        </p:txBody>
      </p:sp>
      <p:sp>
        <p:nvSpPr>
          <p:cNvPr id="8" name="Shape 6"/>
          <p:cNvSpPr/>
          <p:nvPr/>
        </p:nvSpPr>
        <p:spPr>
          <a:xfrm>
            <a:off x="320040" y="2084832"/>
            <a:ext cx="2697480" cy="2560320"/>
          </a:xfrm>
          <a:prstGeom prst="roundRect">
            <a:avLst>
              <a:gd name="adj" fmla="val 2857"/>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320040" y="2084832"/>
            <a:ext cx="2697480" cy="292608"/>
          </a:xfrm>
          <a:prstGeom prst="rect">
            <a:avLst/>
          </a:prstGeom>
          <a:solidFill>
            <a:srgbClr val="3D2A8A"/>
          </a:solidFill>
          <a:ln w="12700">
            <a:solidFill>
              <a:srgbClr val="3D2A8A"/>
            </a:solidFill>
            <a:prstDash val="solid"/>
          </a:ln>
        </p:spPr>
        <p:txBody>
          <a:bodyPr/>
          <a:lstStyle/>
          <a:p>
            <a:endParaRPr lang="en-US"/>
          </a:p>
        </p:txBody>
      </p:sp>
      <p:sp>
        <p:nvSpPr>
          <p:cNvPr id="10" name="Text 8"/>
          <p:cNvSpPr/>
          <p:nvPr/>
        </p:nvSpPr>
        <p:spPr>
          <a:xfrm>
            <a:off x="429768" y="2084832"/>
            <a:ext cx="2478024" cy="292608"/>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  Military Families Move</a:t>
            </a:r>
            <a:endParaRPr lang="en-US" sz="1200" dirty="0"/>
          </a:p>
        </p:txBody>
      </p:sp>
      <p:sp>
        <p:nvSpPr>
          <p:cNvPr id="11" name="Text 9"/>
          <p:cNvSpPr/>
          <p:nvPr/>
        </p:nvSpPr>
        <p:spPr>
          <a:xfrm>
            <a:off x="448056" y="2423160"/>
            <a:ext cx="2450592" cy="2148840"/>
          </a:xfrm>
          <a:prstGeom prst="rect">
            <a:avLst/>
          </a:prstGeom>
          <a:noFill/>
          <a:ln/>
        </p:spPr>
        <p:txBody>
          <a:bodyPr wrap="square" rtlCol="0" anchor="t"/>
          <a:lstStyle/>
          <a:p>
            <a:pPr marL="0" indent="0">
              <a:buNone/>
            </a:pPr>
            <a:r>
              <a:rPr lang="en-US" sz="1200" dirty="0">
                <a:solidFill>
                  <a:srgbClr val="1A1730"/>
                </a:solidFill>
                <a:latin typeface="Trebuchet MS" pitchFamily="34" charset="0"/>
                <a:ea typeface="Trebuchet MS" pitchFamily="34" charset="-122"/>
                <a:cs typeface="Trebuchet MS" pitchFamily="34" charset="-120"/>
              </a:rPr>
              <a:t>Our families PCS an average of 3× more than civilian families. A 'B' in math at one DoDEA school doesn't always mean the same as a 'B' at another. Your child deserves consistency.</a:t>
            </a:r>
            <a:endParaRPr lang="en-US" sz="1200" dirty="0"/>
          </a:p>
        </p:txBody>
      </p:sp>
      <p:sp>
        <p:nvSpPr>
          <p:cNvPr id="12" name="Shape 10"/>
          <p:cNvSpPr/>
          <p:nvPr/>
        </p:nvSpPr>
        <p:spPr>
          <a:xfrm>
            <a:off x="3172968" y="2084832"/>
            <a:ext cx="2697480" cy="2560320"/>
          </a:xfrm>
          <a:prstGeom prst="roundRect">
            <a:avLst>
              <a:gd name="adj" fmla="val 2857"/>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3172968" y="2084832"/>
            <a:ext cx="2697480" cy="292608"/>
          </a:xfrm>
          <a:prstGeom prst="rect">
            <a:avLst/>
          </a:prstGeom>
          <a:solidFill>
            <a:srgbClr val="0A7A68"/>
          </a:solidFill>
          <a:ln w="12700">
            <a:solidFill>
              <a:srgbClr val="0A7A68"/>
            </a:solidFill>
            <a:prstDash val="solid"/>
          </a:ln>
        </p:spPr>
        <p:txBody>
          <a:bodyPr/>
          <a:lstStyle/>
          <a:p>
            <a:endParaRPr lang="en-US"/>
          </a:p>
        </p:txBody>
      </p:sp>
      <p:sp>
        <p:nvSpPr>
          <p:cNvPr id="14" name="Text 12"/>
          <p:cNvSpPr/>
          <p:nvPr/>
        </p:nvSpPr>
        <p:spPr>
          <a:xfrm>
            <a:off x="3282696" y="2084832"/>
            <a:ext cx="2478024" cy="292608"/>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  Grades Should Mean Something</a:t>
            </a:r>
            <a:endParaRPr lang="en-US" sz="1200" dirty="0"/>
          </a:p>
        </p:txBody>
      </p:sp>
      <p:sp>
        <p:nvSpPr>
          <p:cNvPr id="15" name="Text 13"/>
          <p:cNvSpPr/>
          <p:nvPr/>
        </p:nvSpPr>
        <p:spPr>
          <a:xfrm>
            <a:off x="3300984" y="2423160"/>
            <a:ext cx="2450592" cy="2148840"/>
          </a:xfrm>
          <a:prstGeom prst="rect">
            <a:avLst/>
          </a:prstGeom>
          <a:noFill/>
          <a:ln/>
        </p:spPr>
        <p:txBody>
          <a:bodyPr wrap="square" rtlCol="0" anchor="t"/>
          <a:lstStyle/>
          <a:p>
            <a:pPr marL="0" indent="0">
              <a:buNone/>
            </a:pPr>
            <a:r>
              <a:rPr lang="en-US" sz="1200" dirty="0">
                <a:solidFill>
                  <a:srgbClr val="1A1730"/>
                </a:solidFill>
                <a:latin typeface="Trebuchet MS" pitchFamily="34" charset="0"/>
                <a:ea typeface="Trebuchet MS" pitchFamily="34" charset="-122"/>
                <a:cs typeface="Trebuchet MS" pitchFamily="34" charset="-120"/>
              </a:rPr>
              <a:t>When homework, participation, and behavior are blended into one grade, the academic meaning is lost. You deserve to know exactly what your child knows and can do.</a:t>
            </a:r>
            <a:endParaRPr lang="en-US" sz="1200" dirty="0"/>
          </a:p>
        </p:txBody>
      </p:sp>
      <p:sp>
        <p:nvSpPr>
          <p:cNvPr id="16" name="Shape 14"/>
          <p:cNvSpPr/>
          <p:nvPr/>
        </p:nvSpPr>
        <p:spPr>
          <a:xfrm>
            <a:off x="6025896" y="2084832"/>
            <a:ext cx="2697480" cy="2560320"/>
          </a:xfrm>
          <a:prstGeom prst="roundRect">
            <a:avLst>
              <a:gd name="adj" fmla="val 2857"/>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5"/>
          <p:cNvSpPr/>
          <p:nvPr/>
        </p:nvSpPr>
        <p:spPr>
          <a:xfrm>
            <a:off x="6025896" y="2084832"/>
            <a:ext cx="2697480" cy="292608"/>
          </a:xfrm>
          <a:prstGeom prst="rect">
            <a:avLst/>
          </a:prstGeom>
          <a:solidFill>
            <a:srgbClr val="F0A500"/>
          </a:solidFill>
          <a:ln w="12700">
            <a:solidFill>
              <a:srgbClr val="F0A500"/>
            </a:solidFill>
            <a:prstDash val="solid"/>
          </a:ln>
        </p:spPr>
        <p:txBody>
          <a:bodyPr/>
          <a:lstStyle/>
          <a:p>
            <a:endParaRPr lang="en-US"/>
          </a:p>
        </p:txBody>
      </p:sp>
      <p:sp>
        <p:nvSpPr>
          <p:cNvPr id="18" name="Text 16"/>
          <p:cNvSpPr/>
          <p:nvPr/>
        </p:nvSpPr>
        <p:spPr>
          <a:xfrm>
            <a:off x="6135624" y="2084832"/>
            <a:ext cx="2478024" cy="292608"/>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  Every Child Can Grow</a:t>
            </a:r>
            <a:endParaRPr lang="en-US" sz="1200" dirty="0"/>
          </a:p>
        </p:txBody>
      </p:sp>
      <p:sp>
        <p:nvSpPr>
          <p:cNvPr id="19" name="Text 17"/>
          <p:cNvSpPr/>
          <p:nvPr/>
        </p:nvSpPr>
        <p:spPr>
          <a:xfrm>
            <a:off x="6153912" y="2423160"/>
            <a:ext cx="2450592" cy="2148840"/>
          </a:xfrm>
          <a:prstGeom prst="rect">
            <a:avLst/>
          </a:prstGeom>
          <a:noFill/>
          <a:ln/>
        </p:spPr>
        <p:txBody>
          <a:bodyPr wrap="square" rtlCol="0" anchor="t"/>
          <a:lstStyle/>
          <a:p>
            <a:pPr marL="0" indent="0">
              <a:buNone/>
            </a:pPr>
            <a:r>
              <a:rPr lang="en-US" sz="1200" dirty="0">
                <a:solidFill>
                  <a:srgbClr val="1A1730"/>
                </a:solidFill>
                <a:latin typeface="Trebuchet MS" pitchFamily="34" charset="0"/>
                <a:ea typeface="Trebuchet MS" pitchFamily="34" charset="-122"/>
                <a:cs typeface="Trebuchet MS" pitchFamily="34" charset="-120"/>
              </a:rPr>
              <a:t>Early struggles shouldn't permanently drag down a grade after a child has learned the material. The new system shows where students are NOW — not an average of all past attempts.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2A1C6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3D2A8A">
              <a:alpha val="50000"/>
            </a:srgbClr>
          </a:solidFill>
          <a:ln w="12700">
            <a:solidFill>
              <a:srgbClr val="3D2A8A"/>
            </a:solidFill>
            <a:prstDash val="solid"/>
          </a:ln>
        </p:spPr>
        <p:txBody>
          <a:bodyPr/>
          <a:lstStyle/>
          <a:p>
            <a:endParaRPr lang="en-US"/>
          </a:p>
        </p:txBody>
      </p:sp>
      <p:sp>
        <p:nvSpPr>
          <p:cNvPr id="3" name="Text 1"/>
          <p:cNvSpPr/>
          <p:nvPr/>
        </p:nvSpPr>
        <p:spPr>
          <a:xfrm>
            <a:off x="457200" y="201168"/>
            <a:ext cx="8229600" cy="640080"/>
          </a:xfrm>
          <a:prstGeom prst="rect">
            <a:avLst/>
          </a:prstGeom>
          <a:noFill/>
          <a:ln/>
        </p:spPr>
        <p:txBody>
          <a:bodyPr wrap="square" rtlCol="0" anchor="ctr"/>
          <a:lstStyle/>
          <a:p>
            <a:pPr marL="0" indent="0" algn="ctr">
              <a:buNone/>
            </a:pPr>
            <a:r>
              <a:rPr lang="en-US" sz="3400" b="1" dirty="0">
                <a:solidFill>
                  <a:srgbClr val="FFFFFF"/>
                </a:solidFill>
                <a:latin typeface="Trebuchet MS" pitchFamily="34" charset="0"/>
                <a:ea typeface="Trebuchet MS" pitchFamily="34" charset="-122"/>
                <a:cs typeface="Trebuchet MS" pitchFamily="34" charset="-120"/>
              </a:rPr>
              <a:t>Built on 4 Core Principles</a:t>
            </a:r>
            <a:endParaRPr lang="en-US" sz="3400" dirty="0"/>
          </a:p>
        </p:txBody>
      </p:sp>
      <p:sp>
        <p:nvSpPr>
          <p:cNvPr id="4" name="Text 2"/>
          <p:cNvSpPr/>
          <p:nvPr/>
        </p:nvSpPr>
        <p:spPr>
          <a:xfrm>
            <a:off x="457200" y="868680"/>
            <a:ext cx="8229600" cy="347472"/>
          </a:xfrm>
          <a:prstGeom prst="rect">
            <a:avLst/>
          </a:prstGeom>
          <a:noFill/>
          <a:ln/>
        </p:spPr>
        <p:txBody>
          <a:bodyPr wrap="square" rtlCol="0" anchor="ctr"/>
          <a:lstStyle/>
          <a:p>
            <a:pPr marL="0" indent="0" algn="ctr">
              <a:buNone/>
            </a:pPr>
            <a:r>
              <a:rPr lang="en-US" sz="1300" i="1" dirty="0">
                <a:solidFill>
                  <a:srgbClr val="F0A500"/>
                </a:solidFill>
                <a:latin typeface="Trebuchet MS" pitchFamily="34" charset="0"/>
                <a:ea typeface="Trebuchet MS" pitchFamily="34" charset="-122"/>
                <a:cs typeface="Trebuchet MS" pitchFamily="34" charset="-120"/>
              </a:rPr>
              <a:t>DoDEA's performance reporting is grounded in decades of research on fair, accurate, and meaningful grading</a:t>
            </a:r>
            <a:endParaRPr lang="en-US" sz="1300" dirty="0"/>
          </a:p>
        </p:txBody>
      </p:sp>
      <p:sp>
        <p:nvSpPr>
          <p:cNvPr id="5" name="Shape 3"/>
          <p:cNvSpPr/>
          <p:nvPr/>
        </p:nvSpPr>
        <p:spPr>
          <a:xfrm>
            <a:off x="3200400" y="1261872"/>
            <a:ext cx="2743200" cy="45720"/>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256032" y="1463040"/>
            <a:ext cx="4133088" cy="1572768"/>
          </a:xfrm>
          <a:prstGeom prst="roundRect">
            <a:avLst>
              <a:gd name="adj" fmla="val 5814"/>
            </a:avLst>
          </a:prstGeom>
          <a:solidFill>
            <a:srgbClr val="FFFFFF"/>
          </a:solidFill>
          <a:ln w="12700">
            <a:solidFill>
              <a:srgbClr val="FFFFFF"/>
            </a:solidFill>
            <a:prstDash val="solid"/>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256032" y="1463040"/>
            <a:ext cx="128016" cy="1572768"/>
          </a:xfrm>
          <a:prstGeom prst="rect">
            <a:avLst/>
          </a:prstGeom>
          <a:solidFill>
            <a:srgbClr val="F0A500"/>
          </a:solidFill>
          <a:ln w="12700">
            <a:solidFill>
              <a:srgbClr val="F0A500"/>
            </a:solidFill>
            <a:prstDash val="solid"/>
          </a:ln>
        </p:spPr>
        <p:txBody>
          <a:bodyPr/>
          <a:lstStyle/>
          <a:p>
            <a:endParaRPr lang="en-US"/>
          </a:p>
        </p:txBody>
      </p:sp>
      <p:sp>
        <p:nvSpPr>
          <p:cNvPr id="8" name="Shape 6"/>
          <p:cNvSpPr/>
          <p:nvPr/>
        </p:nvSpPr>
        <p:spPr>
          <a:xfrm>
            <a:off x="457200" y="1609344"/>
            <a:ext cx="475488" cy="475488"/>
          </a:xfrm>
          <a:prstGeom prst="ellipse">
            <a:avLst/>
          </a:prstGeom>
          <a:solidFill>
            <a:srgbClr val="F0A500"/>
          </a:solidFill>
          <a:ln w="12700">
            <a:solidFill>
              <a:srgbClr val="F0A500"/>
            </a:solidFill>
            <a:prstDash val="solid"/>
          </a:ln>
        </p:spPr>
        <p:txBody>
          <a:bodyPr/>
          <a:lstStyle/>
          <a:p>
            <a:endParaRPr lang="en-US"/>
          </a:p>
        </p:txBody>
      </p:sp>
      <p:sp>
        <p:nvSpPr>
          <p:cNvPr id="9" name="Text 7"/>
          <p:cNvSpPr/>
          <p:nvPr/>
        </p:nvSpPr>
        <p:spPr>
          <a:xfrm>
            <a:off x="457200" y="1609344"/>
            <a:ext cx="475488"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1</a:t>
            </a:r>
            <a:endParaRPr lang="en-US" sz="1800" dirty="0"/>
          </a:p>
        </p:txBody>
      </p:sp>
      <p:sp>
        <p:nvSpPr>
          <p:cNvPr id="10" name="Text 8"/>
          <p:cNvSpPr/>
          <p:nvPr/>
        </p:nvSpPr>
        <p:spPr>
          <a:xfrm>
            <a:off x="1024128" y="1591056"/>
            <a:ext cx="3255264" cy="384048"/>
          </a:xfrm>
          <a:prstGeom prst="rect">
            <a:avLst/>
          </a:prstGeom>
          <a:noFill/>
          <a:ln/>
        </p:spPr>
        <p:txBody>
          <a:bodyPr wrap="square" rtlCol="0" anchor="ctr"/>
          <a:lstStyle/>
          <a:p>
            <a:pPr marL="0" indent="0">
              <a:buNone/>
            </a:pPr>
            <a:r>
              <a:rPr lang="en-US" sz="1350" b="1" dirty="0">
                <a:solidFill>
                  <a:srgbClr val="3D2A8A"/>
                </a:solidFill>
                <a:latin typeface="Trebuchet MS" pitchFamily="34" charset="0"/>
                <a:ea typeface="Trebuchet MS" pitchFamily="34" charset="-122"/>
                <a:cs typeface="Trebuchet MS" pitchFamily="34" charset="-120"/>
              </a:rPr>
              <a:t>Standards-Based Levels</a:t>
            </a:r>
            <a:endParaRPr lang="en-US" sz="1350" dirty="0"/>
          </a:p>
        </p:txBody>
      </p:sp>
      <p:sp>
        <p:nvSpPr>
          <p:cNvPr id="11" name="Text 9"/>
          <p:cNvSpPr/>
          <p:nvPr/>
        </p:nvSpPr>
        <p:spPr>
          <a:xfrm>
            <a:off x="1024128" y="1975104"/>
            <a:ext cx="3255264" cy="950976"/>
          </a:xfrm>
          <a:prstGeom prst="rect">
            <a:avLst/>
          </a:prstGeom>
          <a:noFill/>
          <a:ln/>
        </p:spPr>
        <p:txBody>
          <a:bodyPr wrap="square" rtlCol="0" anchor="t"/>
          <a:lstStyle/>
          <a:p>
            <a:pPr marL="0" indent="0">
              <a:buNone/>
            </a:pPr>
            <a:r>
              <a:rPr lang="en-US" sz="1150" dirty="0">
                <a:solidFill>
                  <a:srgbClr val="1A1730"/>
                </a:solidFill>
                <a:latin typeface="Trebuchet MS" pitchFamily="34" charset="0"/>
                <a:ea typeface="Trebuchet MS" pitchFamily="34" charset="-122"/>
                <a:cs typeface="Trebuchet MS" pitchFamily="34" charset="-120"/>
              </a:rPr>
              <a:t>Student performance is reported using a common 1–4 scale aligned to grade-level standards — the same scale across all grades and subjects.</a:t>
            </a:r>
            <a:endParaRPr lang="en-US" sz="1150" dirty="0"/>
          </a:p>
        </p:txBody>
      </p:sp>
      <p:sp>
        <p:nvSpPr>
          <p:cNvPr id="12" name="Shape 10"/>
          <p:cNvSpPr/>
          <p:nvPr/>
        </p:nvSpPr>
        <p:spPr>
          <a:xfrm>
            <a:off x="4718304" y="1463040"/>
            <a:ext cx="4133088" cy="1572768"/>
          </a:xfrm>
          <a:prstGeom prst="roundRect">
            <a:avLst>
              <a:gd name="adj" fmla="val 5814"/>
            </a:avLst>
          </a:prstGeom>
          <a:solidFill>
            <a:srgbClr val="FFFFFF"/>
          </a:solidFill>
          <a:ln w="12700">
            <a:solidFill>
              <a:srgbClr val="FFFFFF"/>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4718304" y="1463040"/>
            <a:ext cx="128016" cy="1572768"/>
          </a:xfrm>
          <a:prstGeom prst="rect">
            <a:avLst/>
          </a:prstGeom>
          <a:solidFill>
            <a:srgbClr val="7BC8C0"/>
          </a:solidFill>
          <a:ln w="12700">
            <a:solidFill>
              <a:srgbClr val="7BC8C0"/>
            </a:solidFill>
            <a:prstDash val="solid"/>
          </a:ln>
        </p:spPr>
        <p:txBody>
          <a:bodyPr/>
          <a:lstStyle/>
          <a:p>
            <a:endParaRPr lang="en-US"/>
          </a:p>
        </p:txBody>
      </p:sp>
      <p:sp>
        <p:nvSpPr>
          <p:cNvPr id="14" name="Shape 12"/>
          <p:cNvSpPr/>
          <p:nvPr/>
        </p:nvSpPr>
        <p:spPr>
          <a:xfrm>
            <a:off x="4919472" y="1609344"/>
            <a:ext cx="475488" cy="475488"/>
          </a:xfrm>
          <a:prstGeom prst="ellipse">
            <a:avLst/>
          </a:prstGeom>
          <a:solidFill>
            <a:srgbClr val="7BC8C0"/>
          </a:solidFill>
          <a:ln w="12700">
            <a:solidFill>
              <a:srgbClr val="7BC8C0"/>
            </a:solidFill>
            <a:prstDash val="solid"/>
          </a:ln>
        </p:spPr>
        <p:txBody>
          <a:bodyPr/>
          <a:lstStyle/>
          <a:p>
            <a:endParaRPr lang="en-US"/>
          </a:p>
        </p:txBody>
      </p:sp>
      <p:sp>
        <p:nvSpPr>
          <p:cNvPr id="15" name="Text 13"/>
          <p:cNvSpPr/>
          <p:nvPr/>
        </p:nvSpPr>
        <p:spPr>
          <a:xfrm>
            <a:off x="4919472" y="1609344"/>
            <a:ext cx="475488"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2</a:t>
            </a:r>
            <a:endParaRPr lang="en-US" sz="1800" dirty="0"/>
          </a:p>
        </p:txBody>
      </p:sp>
      <p:sp>
        <p:nvSpPr>
          <p:cNvPr id="16" name="Text 14"/>
          <p:cNvSpPr/>
          <p:nvPr/>
        </p:nvSpPr>
        <p:spPr>
          <a:xfrm>
            <a:off x="5486400" y="1591056"/>
            <a:ext cx="3255264" cy="384048"/>
          </a:xfrm>
          <a:prstGeom prst="rect">
            <a:avLst/>
          </a:prstGeom>
          <a:noFill/>
          <a:ln/>
        </p:spPr>
        <p:txBody>
          <a:bodyPr wrap="square" rtlCol="0" anchor="ctr"/>
          <a:lstStyle/>
          <a:p>
            <a:pPr marL="0" indent="0">
              <a:buNone/>
            </a:pPr>
            <a:r>
              <a:rPr lang="en-US" sz="1350" b="1" dirty="0">
                <a:solidFill>
                  <a:srgbClr val="3D2A8A"/>
                </a:solidFill>
                <a:latin typeface="Trebuchet MS" pitchFamily="34" charset="0"/>
                <a:ea typeface="Trebuchet MS" pitchFamily="34" charset="-122"/>
                <a:cs typeface="Trebuchet MS" pitchFamily="34" charset="-120"/>
              </a:rPr>
              <a:t>Academic &amp; Behavior Separated</a:t>
            </a:r>
            <a:endParaRPr lang="en-US" sz="1350" dirty="0"/>
          </a:p>
        </p:txBody>
      </p:sp>
      <p:sp>
        <p:nvSpPr>
          <p:cNvPr id="17" name="Text 15"/>
          <p:cNvSpPr/>
          <p:nvPr/>
        </p:nvSpPr>
        <p:spPr>
          <a:xfrm>
            <a:off x="5486400" y="1975104"/>
            <a:ext cx="3255264" cy="950976"/>
          </a:xfrm>
          <a:prstGeom prst="rect">
            <a:avLst/>
          </a:prstGeom>
          <a:noFill/>
          <a:ln/>
        </p:spPr>
        <p:txBody>
          <a:bodyPr wrap="square" rtlCol="0" anchor="t"/>
          <a:lstStyle/>
          <a:p>
            <a:pPr marL="0" indent="0">
              <a:buNone/>
            </a:pPr>
            <a:r>
              <a:rPr lang="en-US" sz="1150" dirty="0">
                <a:solidFill>
                  <a:srgbClr val="1A1730"/>
                </a:solidFill>
                <a:latin typeface="Trebuchet MS" pitchFamily="34" charset="0"/>
                <a:ea typeface="Trebuchet MS" pitchFamily="34" charset="-122"/>
                <a:cs typeface="Trebuchet MS" pitchFamily="34" charset="-120"/>
              </a:rPr>
              <a:t>Academic mastery is always reported separately from learning behaviors. You see both — clearly — on the same report.</a:t>
            </a:r>
            <a:endParaRPr lang="en-US" sz="1150" dirty="0"/>
          </a:p>
        </p:txBody>
      </p:sp>
      <p:sp>
        <p:nvSpPr>
          <p:cNvPr id="18" name="Shape 16"/>
          <p:cNvSpPr/>
          <p:nvPr/>
        </p:nvSpPr>
        <p:spPr>
          <a:xfrm>
            <a:off x="256032" y="3182112"/>
            <a:ext cx="4133088" cy="1572768"/>
          </a:xfrm>
          <a:prstGeom prst="roundRect">
            <a:avLst>
              <a:gd name="adj" fmla="val 5814"/>
            </a:avLst>
          </a:prstGeom>
          <a:solidFill>
            <a:srgbClr val="FFFFFF"/>
          </a:solidFill>
          <a:ln w="12700">
            <a:solidFill>
              <a:srgbClr val="FFFFFF"/>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256032" y="3182112"/>
            <a:ext cx="128016" cy="1572768"/>
          </a:xfrm>
          <a:prstGeom prst="rect">
            <a:avLst/>
          </a:prstGeom>
          <a:solidFill>
            <a:srgbClr val="E8A87C"/>
          </a:solidFill>
          <a:ln w="12700">
            <a:solidFill>
              <a:srgbClr val="E8A87C"/>
            </a:solidFill>
            <a:prstDash val="solid"/>
          </a:ln>
        </p:spPr>
        <p:txBody>
          <a:bodyPr/>
          <a:lstStyle/>
          <a:p>
            <a:endParaRPr lang="en-US"/>
          </a:p>
        </p:txBody>
      </p:sp>
      <p:sp>
        <p:nvSpPr>
          <p:cNvPr id="20" name="Shape 18"/>
          <p:cNvSpPr/>
          <p:nvPr/>
        </p:nvSpPr>
        <p:spPr>
          <a:xfrm>
            <a:off x="457200" y="3328416"/>
            <a:ext cx="475488" cy="475488"/>
          </a:xfrm>
          <a:prstGeom prst="ellipse">
            <a:avLst/>
          </a:prstGeom>
          <a:solidFill>
            <a:srgbClr val="E8A87C"/>
          </a:solidFill>
          <a:ln w="12700">
            <a:solidFill>
              <a:srgbClr val="E8A87C"/>
            </a:solidFill>
            <a:prstDash val="solid"/>
          </a:ln>
        </p:spPr>
        <p:txBody>
          <a:bodyPr/>
          <a:lstStyle/>
          <a:p>
            <a:endParaRPr lang="en-US"/>
          </a:p>
        </p:txBody>
      </p:sp>
      <p:sp>
        <p:nvSpPr>
          <p:cNvPr id="21" name="Text 19"/>
          <p:cNvSpPr/>
          <p:nvPr/>
        </p:nvSpPr>
        <p:spPr>
          <a:xfrm>
            <a:off x="457200" y="3328416"/>
            <a:ext cx="475488"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3</a:t>
            </a:r>
            <a:endParaRPr lang="en-US" sz="1800" dirty="0"/>
          </a:p>
        </p:txBody>
      </p:sp>
      <p:sp>
        <p:nvSpPr>
          <p:cNvPr id="22" name="Text 20"/>
          <p:cNvSpPr/>
          <p:nvPr/>
        </p:nvSpPr>
        <p:spPr>
          <a:xfrm>
            <a:off x="1024128" y="3310128"/>
            <a:ext cx="3255264" cy="384048"/>
          </a:xfrm>
          <a:prstGeom prst="rect">
            <a:avLst/>
          </a:prstGeom>
          <a:noFill/>
          <a:ln/>
        </p:spPr>
        <p:txBody>
          <a:bodyPr wrap="square" rtlCol="0" anchor="ctr"/>
          <a:lstStyle/>
          <a:p>
            <a:pPr marL="0" indent="0">
              <a:buNone/>
            </a:pPr>
            <a:r>
              <a:rPr lang="en-US" sz="1350" b="1" dirty="0">
                <a:solidFill>
                  <a:srgbClr val="3D2A8A"/>
                </a:solidFill>
                <a:latin typeface="Trebuchet MS" pitchFamily="34" charset="0"/>
                <a:ea typeface="Trebuchet MS" pitchFamily="34" charset="-122"/>
                <a:cs typeface="Trebuchet MS" pitchFamily="34" charset="-120"/>
              </a:rPr>
              <a:t>Evidence from Learning Trends</a:t>
            </a:r>
            <a:endParaRPr lang="en-US" sz="1350" dirty="0"/>
          </a:p>
        </p:txBody>
      </p:sp>
      <p:sp>
        <p:nvSpPr>
          <p:cNvPr id="23" name="Text 21"/>
          <p:cNvSpPr/>
          <p:nvPr/>
        </p:nvSpPr>
        <p:spPr>
          <a:xfrm>
            <a:off x="1024128" y="3694176"/>
            <a:ext cx="3255264" cy="950976"/>
          </a:xfrm>
          <a:prstGeom prst="rect">
            <a:avLst/>
          </a:prstGeom>
          <a:noFill/>
          <a:ln/>
        </p:spPr>
        <p:txBody>
          <a:bodyPr wrap="square" rtlCol="0" anchor="t"/>
          <a:lstStyle/>
          <a:p>
            <a:pPr marL="0" indent="0">
              <a:buNone/>
            </a:pPr>
            <a:r>
              <a:rPr lang="en-US" sz="1150" dirty="0">
                <a:solidFill>
                  <a:srgbClr val="1A1730"/>
                </a:solidFill>
                <a:latin typeface="Trebuchet MS" pitchFamily="34" charset="0"/>
                <a:ea typeface="Trebuchet MS" pitchFamily="34" charset="-122"/>
                <a:cs typeface="Trebuchet MS" pitchFamily="34" charset="-120"/>
              </a:rPr>
              <a:t>Performance levels are determined by the most recent and most consistent evidence — not an average that includes early struggles.</a:t>
            </a:r>
            <a:endParaRPr lang="en-US" sz="1150" dirty="0"/>
          </a:p>
        </p:txBody>
      </p:sp>
      <p:sp>
        <p:nvSpPr>
          <p:cNvPr id="24" name="Shape 22"/>
          <p:cNvSpPr/>
          <p:nvPr/>
        </p:nvSpPr>
        <p:spPr>
          <a:xfrm>
            <a:off x="4718304" y="3182112"/>
            <a:ext cx="4133088" cy="1572768"/>
          </a:xfrm>
          <a:prstGeom prst="roundRect">
            <a:avLst>
              <a:gd name="adj" fmla="val 5814"/>
            </a:avLst>
          </a:prstGeom>
          <a:solidFill>
            <a:srgbClr val="FFFFFF"/>
          </a:solidFill>
          <a:ln w="12700">
            <a:solidFill>
              <a:srgbClr val="FFFFFF"/>
            </a:solidFill>
            <a:prstDash val="solid"/>
          </a:ln>
          <a:effectLst>
            <a:outerShdw blurRad="101600" dist="38100" dir="8100000" algn="bl" rotWithShape="0">
              <a:srgbClr val="000000">
                <a:alpha val="12000"/>
              </a:srgbClr>
            </a:outerShdw>
          </a:effectLst>
        </p:spPr>
        <p:txBody>
          <a:bodyPr/>
          <a:lstStyle/>
          <a:p>
            <a:endParaRPr lang="en-US"/>
          </a:p>
        </p:txBody>
      </p:sp>
      <p:sp>
        <p:nvSpPr>
          <p:cNvPr id="25" name="Shape 23"/>
          <p:cNvSpPr/>
          <p:nvPr/>
        </p:nvSpPr>
        <p:spPr>
          <a:xfrm>
            <a:off x="4718304" y="3182112"/>
            <a:ext cx="128016" cy="1572768"/>
          </a:xfrm>
          <a:prstGeom prst="rect">
            <a:avLst/>
          </a:prstGeom>
          <a:solidFill>
            <a:srgbClr val="A67EC8"/>
          </a:solidFill>
          <a:ln w="12700">
            <a:solidFill>
              <a:srgbClr val="A67EC8"/>
            </a:solidFill>
            <a:prstDash val="solid"/>
          </a:ln>
        </p:spPr>
        <p:txBody>
          <a:bodyPr/>
          <a:lstStyle/>
          <a:p>
            <a:endParaRPr lang="en-US"/>
          </a:p>
        </p:txBody>
      </p:sp>
      <p:sp>
        <p:nvSpPr>
          <p:cNvPr id="26" name="Shape 24"/>
          <p:cNvSpPr/>
          <p:nvPr/>
        </p:nvSpPr>
        <p:spPr>
          <a:xfrm>
            <a:off x="4919472" y="3328416"/>
            <a:ext cx="475488" cy="475488"/>
          </a:xfrm>
          <a:prstGeom prst="ellipse">
            <a:avLst/>
          </a:prstGeom>
          <a:solidFill>
            <a:srgbClr val="A67EC8"/>
          </a:solidFill>
          <a:ln w="12700">
            <a:solidFill>
              <a:srgbClr val="A67EC8"/>
            </a:solidFill>
            <a:prstDash val="solid"/>
          </a:ln>
        </p:spPr>
        <p:txBody>
          <a:bodyPr/>
          <a:lstStyle/>
          <a:p>
            <a:endParaRPr lang="en-US"/>
          </a:p>
        </p:txBody>
      </p:sp>
      <p:sp>
        <p:nvSpPr>
          <p:cNvPr id="27" name="Text 25"/>
          <p:cNvSpPr/>
          <p:nvPr/>
        </p:nvSpPr>
        <p:spPr>
          <a:xfrm>
            <a:off x="4919472" y="3328416"/>
            <a:ext cx="475488" cy="475488"/>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4</a:t>
            </a:r>
            <a:endParaRPr lang="en-US" sz="1800" dirty="0"/>
          </a:p>
        </p:txBody>
      </p:sp>
      <p:sp>
        <p:nvSpPr>
          <p:cNvPr id="28" name="Text 26"/>
          <p:cNvSpPr/>
          <p:nvPr/>
        </p:nvSpPr>
        <p:spPr>
          <a:xfrm>
            <a:off x="5486400" y="3310128"/>
            <a:ext cx="3255264" cy="384048"/>
          </a:xfrm>
          <a:prstGeom prst="rect">
            <a:avLst/>
          </a:prstGeom>
          <a:noFill/>
          <a:ln/>
        </p:spPr>
        <p:txBody>
          <a:bodyPr wrap="square" rtlCol="0" anchor="ctr"/>
          <a:lstStyle/>
          <a:p>
            <a:pPr marL="0" indent="0">
              <a:buNone/>
            </a:pPr>
            <a:r>
              <a:rPr lang="en-US" sz="1350" b="1" dirty="0">
                <a:solidFill>
                  <a:srgbClr val="3D2A8A"/>
                </a:solidFill>
                <a:latin typeface="Trebuchet MS" pitchFamily="34" charset="0"/>
                <a:ea typeface="Trebuchet MS" pitchFamily="34" charset="-122"/>
                <a:cs typeface="Trebuchet MS" pitchFamily="34" charset="-120"/>
              </a:rPr>
              <a:t>Multiple Opportunities to Learn</a:t>
            </a:r>
            <a:endParaRPr lang="en-US" sz="1350" dirty="0"/>
          </a:p>
        </p:txBody>
      </p:sp>
      <p:sp>
        <p:nvSpPr>
          <p:cNvPr id="29" name="Text 27"/>
          <p:cNvSpPr/>
          <p:nvPr/>
        </p:nvSpPr>
        <p:spPr>
          <a:xfrm>
            <a:off x="5486400" y="3694176"/>
            <a:ext cx="3255264" cy="950976"/>
          </a:xfrm>
          <a:prstGeom prst="rect">
            <a:avLst/>
          </a:prstGeom>
          <a:noFill/>
          <a:ln/>
        </p:spPr>
        <p:txBody>
          <a:bodyPr wrap="square" rtlCol="0" anchor="t"/>
          <a:lstStyle/>
          <a:p>
            <a:pPr marL="0" indent="0">
              <a:buNone/>
            </a:pPr>
            <a:r>
              <a:rPr lang="en-US" sz="1150" dirty="0">
                <a:solidFill>
                  <a:srgbClr val="1A1730"/>
                </a:solidFill>
                <a:latin typeface="Trebuchet MS" pitchFamily="34" charset="0"/>
                <a:ea typeface="Trebuchet MS" pitchFamily="34" charset="-122"/>
                <a:cs typeface="Trebuchet MS" pitchFamily="34" charset="-120"/>
              </a:rPr>
              <a:t>Students have multiple chances to demonstrate mastery. Reassessment after targeted teaching means grades reflect what students know NOW.</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F0A500"/>
          </a:solidFill>
          <a:ln w="12700">
            <a:solidFill>
              <a:srgbClr val="F0A500"/>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2A1C60"/>
          </a:solidFill>
          <a:ln w="12700">
            <a:solidFill>
              <a:srgbClr val="2A1C60"/>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600" b="1" dirty="0">
                <a:solidFill>
                  <a:srgbClr val="FFFFFF"/>
                </a:solidFill>
                <a:latin typeface="Trebuchet MS" pitchFamily="34" charset="0"/>
                <a:ea typeface="Trebuchet MS" pitchFamily="34" charset="-122"/>
                <a:cs typeface="Trebuchet MS" pitchFamily="34" charset="-120"/>
              </a:rPr>
              <a:t>The Performance Scale — One System for Everything</a:t>
            </a:r>
            <a:endParaRPr lang="en-US" sz="26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320040" y="1115568"/>
            <a:ext cx="8503920" cy="804672"/>
          </a:xfrm>
          <a:prstGeom prst="roundRect">
            <a:avLst>
              <a:gd name="adj" fmla="val 7955"/>
            </a:avLst>
          </a:prstGeom>
          <a:solidFill>
            <a:srgbClr val="E8F5E9"/>
          </a:solidFill>
          <a:ln w="12700">
            <a:solidFill>
              <a:srgbClr val="2D7A3A"/>
            </a:solidFill>
            <a:prstDash val="solid"/>
          </a:ln>
        </p:spPr>
        <p:txBody>
          <a:bodyPr/>
          <a:lstStyle/>
          <a:p>
            <a:endParaRPr lang="en-US"/>
          </a:p>
        </p:txBody>
      </p:sp>
      <p:sp>
        <p:nvSpPr>
          <p:cNvPr id="7" name="Shape 5"/>
          <p:cNvSpPr/>
          <p:nvPr/>
        </p:nvSpPr>
        <p:spPr>
          <a:xfrm>
            <a:off x="320040" y="1115568"/>
            <a:ext cx="658368" cy="804672"/>
          </a:xfrm>
          <a:prstGeom prst="rect">
            <a:avLst/>
          </a:prstGeom>
          <a:solidFill>
            <a:srgbClr val="2D7A3A"/>
          </a:solidFill>
          <a:ln w="12700">
            <a:solidFill>
              <a:srgbClr val="2D7A3A"/>
            </a:solidFill>
            <a:prstDash val="solid"/>
          </a:ln>
        </p:spPr>
        <p:txBody>
          <a:bodyPr/>
          <a:lstStyle/>
          <a:p>
            <a:endParaRPr lang="en-US"/>
          </a:p>
        </p:txBody>
      </p:sp>
      <p:sp>
        <p:nvSpPr>
          <p:cNvPr id="8" name="Text 6"/>
          <p:cNvSpPr/>
          <p:nvPr/>
        </p:nvSpPr>
        <p:spPr>
          <a:xfrm>
            <a:off x="320040" y="1115568"/>
            <a:ext cx="658368" cy="804672"/>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4</a:t>
            </a:r>
            <a:endParaRPr lang="en-US" sz="3200" dirty="0"/>
          </a:p>
        </p:txBody>
      </p:sp>
      <p:sp>
        <p:nvSpPr>
          <p:cNvPr id="9" name="Text 7"/>
          <p:cNvSpPr/>
          <p:nvPr/>
        </p:nvSpPr>
        <p:spPr>
          <a:xfrm>
            <a:off x="1078992" y="1188720"/>
            <a:ext cx="7589520" cy="676656"/>
          </a:xfrm>
          <a:prstGeom prst="rect">
            <a:avLst/>
          </a:prstGeom>
          <a:noFill/>
          <a:ln/>
        </p:spPr>
        <p:txBody>
          <a:bodyPr wrap="square" rtlCol="0" anchor="t"/>
          <a:lstStyle/>
          <a:p>
            <a:pPr marL="0" indent="0">
              <a:buNone/>
            </a:pPr>
            <a:r>
              <a:rPr lang="en-US" sz="1300" b="1" dirty="0">
                <a:solidFill>
                  <a:srgbClr val="2D7A3A"/>
                </a:solidFill>
                <a:latin typeface="Trebuchet MS" pitchFamily="34" charset="0"/>
                <a:ea typeface="Trebuchet MS" pitchFamily="34" charset="-122"/>
                <a:cs typeface="Trebuchet MS" pitchFamily="34" charset="-120"/>
              </a:rPr>
              <a:t>Meeting the Standard</a:t>
            </a:r>
            <a:endParaRPr lang="en-US" sz="1300" dirty="0"/>
          </a:p>
          <a:p>
            <a:pPr marL="0" indent="0">
              <a:buNone/>
            </a:pPr>
            <a:r>
              <a:rPr lang="en-US" sz="1050" dirty="0">
                <a:solidFill>
                  <a:srgbClr val="1A1730"/>
                </a:solidFill>
                <a:latin typeface="Trebuchet MS" pitchFamily="34" charset="0"/>
                <a:ea typeface="Trebuchet MS" pitchFamily="34" charset="-122"/>
                <a:cs typeface="Trebuchet MS" pitchFamily="34" charset="-120"/>
              </a:rPr>
              <a:t>The student demonstrates consistent, accurate, and independent application of grade-level skills — including transferable application across different contexts. This is the end-of-year goal for all students.</a:t>
            </a:r>
            <a:endParaRPr lang="en-US" sz="1300" dirty="0"/>
          </a:p>
        </p:txBody>
      </p:sp>
      <p:sp>
        <p:nvSpPr>
          <p:cNvPr id="10" name="Shape 8"/>
          <p:cNvSpPr/>
          <p:nvPr/>
        </p:nvSpPr>
        <p:spPr>
          <a:xfrm>
            <a:off x="320040" y="2029968"/>
            <a:ext cx="8503920" cy="804672"/>
          </a:xfrm>
          <a:prstGeom prst="roundRect">
            <a:avLst>
              <a:gd name="adj" fmla="val 7955"/>
            </a:avLst>
          </a:prstGeom>
          <a:solidFill>
            <a:srgbClr val="E0F5F1"/>
          </a:solidFill>
          <a:ln w="12700">
            <a:solidFill>
              <a:srgbClr val="0A7A68"/>
            </a:solidFill>
            <a:prstDash val="solid"/>
          </a:ln>
        </p:spPr>
        <p:txBody>
          <a:bodyPr/>
          <a:lstStyle/>
          <a:p>
            <a:endParaRPr lang="en-US"/>
          </a:p>
        </p:txBody>
      </p:sp>
      <p:sp>
        <p:nvSpPr>
          <p:cNvPr id="11" name="Shape 9"/>
          <p:cNvSpPr/>
          <p:nvPr/>
        </p:nvSpPr>
        <p:spPr>
          <a:xfrm>
            <a:off x="320040" y="2029968"/>
            <a:ext cx="658368" cy="804672"/>
          </a:xfrm>
          <a:prstGeom prst="rect">
            <a:avLst/>
          </a:prstGeom>
          <a:solidFill>
            <a:srgbClr val="0A7A68"/>
          </a:solidFill>
          <a:ln w="12700">
            <a:solidFill>
              <a:srgbClr val="0A7A68"/>
            </a:solidFill>
            <a:prstDash val="solid"/>
          </a:ln>
        </p:spPr>
        <p:txBody>
          <a:bodyPr/>
          <a:lstStyle/>
          <a:p>
            <a:endParaRPr lang="en-US"/>
          </a:p>
        </p:txBody>
      </p:sp>
      <p:sp>
        <p:nvSpPr>
          <p:cNvPr id="12" name="Text 10"/>
          <p:cNvSpPr/>
          <p:nvPr/>
        </p:nvSpPr>
        <p:spPr>
          <a:xfrm>
            <a:off x="320040" y="2029968"/>
            <a:ext cx="658368" cy="804672"/>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3</a:t>
            </a:r>
            <a:endParaRPr lang="en-US" sz="3200" dirty="0"/>
          </a:p>
        </p:txBody>
      </p:sp>
      <p:sp>
        <p:nvSpPr>
          <p:cNvPr id="13" name="Text 11"/>
          <p:cNvSpPr/>
          <p:nvPr/>
        </p:nvSpPr>
        <p:spPr>
          <a:xfrm>
            <a:off x="1078992" y="2103120"/>
            <a:ext cx="7589520" cy="676656"/>
          </a:xfrm>
          <a:prstGeom prst="rect">
            <a:avLst/>
          </a:prstGeom>
          <a:noFill/>
          <a:ln/>
        </p:spPr>
        <p:txBody>
          <a:bodyPr wrap="square" rtlCol="0" anchor="t"/>
          <a:lstStyle/>
          <a:p>
            <a:pPr marL="0" indent="0">
              <a:buNone/>
            </a:pPr>
            <a:r>
              <a:rPr lang="en-US" sz="1300" b="1" dirty="0">
                <a:solidFill>
                  <a:srgbClr val="0A7A68"/>
                </a:solidFill>
                <a:latin typeface="Trebuchet MS" pitchFamily="34" charset="0"/>
                <a:ea typeface="Trebuchet MS" pitchFamily="34" charset="-122"/>
                <a:cs typeface="Trebuchet MS" pitchFamily="34" charset="-120"/>
              </a:rPr>
              <a:t>Approaching the Standard</a:t>
            </a:r>
            <a:endParaRPr lang="en-US" sz="1300" dirty="0"/>
          </a:p>
          <a:p>
            <a:pPr marL="0" indent="0">
              <a:buNone/>
            </a:pPr>
            <a:r>
              <a:rPr lang="en-US" sz="1050" dirty="0">
                <a:solidFill>
                  <a:srgbClr val="1A1730"/>
                </a:solidFill>
                <a:latin typeface="Trebuchet MS" pitchFamily="34" charset="0"/>
                <a:ea typeface="Trebuchet MS" pitchFamily="34" charset="-122"/>
                <a:cs typeface="Trebuchet MS" pitchFamily="34" charset="-120"/>
              </a:rPr>
              <a:t>The student demonstrates success with the majority of grade-level skills and concepts. May require occasional support, but work is mostly accurate with only minor mistakes.</a:t>
            </a:r>
            <a:endParaRPr lang="en-US" sz="1300" dirty="0"/>
          </a:p>
        </p:txBody>
      </p:sp>
      <p:sp>
        <p:nvSpPr>
          <p:cNvPr id="14" name="Shape 12"/>
          <p:cNvSpPr/>
          <p:nvPr/>
        </p:nvSpPr>
        <p:spPr>
          <a:xfrm>
            <a:off x="320040" y="2944368"/>
            <a:ext cx="8503920" cy="804672"/>
          </a:xfrm>
          <a:prstGeom prst="roundRect">
            <a:avLst>
              <a:gd name="adj" fmla="val 7955"/>
            </a:avLst>
          </a:prstGeom>
          <a:solidFill>
            <a:srgbClr val="FFF8E0"/>
          </a:solidFill>
          <a:ln w="12700">
            <a:solidFill>
              <a:srgbClr val="9A6200"/>
            </a:solidFill>
            <a:prstDash val="solid"/>
          </a:ln>
        </p:spPr>
        <p:txBody>
          <a:bodyPr/>
          <a:lstStyle/>
          <a:p>
            <a:endParaRPr lang="en-US"/>
          </a:p>
        </p:txBody>
      </p:sp>
      <p:sp>
        <p:nvSpPr>
          <p:cNvPr id="15" name="Shape 13"/>
          <p:cNvSpPr/>
          <p:nvPr/>
        </p:nvSpPr>
        <p:spPr>
          <a:xfrm>
            <a:off x="320040" y="2944368"/>
            <a:ext cx="658368" cy="804672"/>
          </a:xfrm>
          <a:prstGeom prst="rect">
            <a:avLst/>
          </a:prstGeom>
          <a:solidFill>
            <a:srgbClr val="9A6200"/>
          </a:solidFill>
          <a:ln w="12700">
            <a:solidFill>
              <a:srgbClr val="9A6200"/>
            </a:solidFill>
            <a:prstDash val="solid"/>
          </a:ln>
        </p:spPr>
        <p:txBody>
          <a:bodyPr/>
          <a:lstStyle/>
          <a:p>
            <a:endParaRPr lang="en-US"/>
          </a:p>
        </p:txBody>
      </p:sp>
      <p:sp>
        <p:nvSpPr>
          <p:cNvPr id="16" name="Text 14"/>
          <p:cNvSpPr/>
          <p:nvPr/>
        </p:nvSpPr>
        <p:spPr>
          <a:xfrm>
            <a:off x="320040" y="2944368"/>
            <a:ext cx="658368" cy="804672"/>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2</a:t>
            </a:r>
            <a:endParaRPr lang="en-US" sz="3200" dirty="0"/>
          </a:p>
        </p:txBody>
      </p:sp>
      <p:sp>
        <p:nvSpPr>
          <p:cNvPr id="17" name="Text 15"/>
          <p:cNvSpPr/>
          <p:nvPr/>
        </p:nvSpPr>
        <p:spPr>
          <a:xfrm>
            <a:off x="1078992" y="3017520"/>
            <a:ext cx="7589520" cy="676656"/>
          </a:xfrm>
          <a:prstGeom prst="rect">
            <a:avLst/>
          </a:prstGeom>
          <a:noFill/>
          <a:ln/>
        </p:spPr>
        <p:txBody>
          <a:bodyPr wrap="square" rtlCol="0" anchor="t"/>
          <a:lstStyle/>
          <a:p>
            <a:pPr marL="0" indent="0">
              <a:buNone/>
            </a:pPr>
            <a:r>
              <a:rPr lang="en-US" sz="1300" b="1" dirty="0">
                <a:solidFill>
                  <a:srgbClr val="9A6200"/>
                </a:solidFill>
                <a:latin typeface="Trebuchet MS" pitchFamily="34" charset="0"/>
                <a:ea typeface="Trebuchet MS" pitchFamily="34" charset="-122"/>
                <a:cs typeface="Trebuchet MS" pitchFamily="34" charset="-120"/>
              </a:rPr>
              <a:t>Progressing Toward the Standard</a:t>
            </a:r>
            <a:endParaRPr lang="en-US" sz="1300" dirty="0"/>
          </a:p>
          <a:p>
            <a:pPr marL="0" indent="0">
              <a:buNone/>
            </a:pPr>
            <a:r>
              <a:rPr lang="en-US" sz="1050" dirty="0">
                <a:solidFill>
                  <a:srgbClr val="1A1730"/>
                </a:solidFill>
                <a:latin typeface="Trebuchet MS" pitchFamily="34" charset="0"/>
                <a:ea typeface="Trebuchet MS" pitchFamily="34" charset="-122"/>
                <a:cs typeface="Trebuchet MS" pitchFamily="34" charset="-120"/>
              </a:rPr>
              <a:t>The student demonstrates success with a limited set of grade-level skills. Continues to increase understanding with guided support; may make some errors or omissions.</a:t>
            </a:r>
            <a:endParaRPr lang="en-US" sz="1300" dirty="0"/>
          </a:p>
        </p:txBody>
      </p:sp>
      <p:sp>
        <p:nvSpPr>
          <p:cNvPr id="18" name="Shape 16"/>
          <p:cNvSpPr/>
          <p:nvPr/>
        </p:nvSpPr>
        <p:spPr>
          <a:xfrm>
            <a:off x="320040" y="3858768"/>
            <a:ext cx="8503920" cy="804672"/>
          </a:xfrm>
          <a:prstGeom prst="roundRect">
            <a:avLst>
              <a:gd name="adj" fmla="val 7955"/>
            </a:avLst>
          </a:prstGeom>
          <a:solidFill>
            <a:srgbClr val="FFEBEE"/>
          </a:solidFill>
          <a:ln w="12700">
            <a:solidFill>
              <a:srgbClr val="B91C1C"/>
            </a:solidFill>
            <a:prstDash val="solid"/>
          </a:ln>
        </p:spPr>
        <p:txBody>
          <a:bodyPr/>
          <a:lstStyle/>
          <a:p>
            <a:endParaRPr lang="en-US"/>
          </a:p>
        </p:txBody>
      </p:sp>
      <p:sp>
        <p:nvSpPr>
          <p:cNvPr id="19" name="Shape 17"/>
          <p:cNvSpPr/>
          <p:nvPr/>
        </p:nvSpPr>
        <p:spPr>
          <a:xfrm>
            <a:off x="320040" y="3858768"/>
            <a:ext cx="658368" cy="804672"/>
          </a:xfrm>
          <a:prstGeom prst="rect">
            <a:avLst/>
          </a:prstGeom>
          <a:solidFill>
            <a:srgbClr val="B91C1C"/>
          </a:solidFill>
          <a:ln w="12700">
            <a:solidFill>
              <a:srgbClr val="B91C1C"/>
            </a:solidFill>
            <a:prstDash val="solid"/>
          </a:ln>
        </p:spPr>
        <p:txBody>
          <a:bodyPr/>
          <a:lstStyle/>
          <a:p>
            <a:endParaRPr lang="en-US"/>
          </a:p>
        </p:txBody>
      </p:sp>
      <p:sp>
        <p:nvSpPr>
          <p:cNvPr id="20" name="Text 18"/>
          <p:cNvSpPr/>
          <p:nvPr/>
        </p:nvSpPr>
        <p:spPr>
          <a:xfrm>
            <a:off x="320040" y="3858768"/>
            <a:ext cx="658368" cy="804672"/>
          </a:xfrm>
          <a:prstGeom prst="rect">
            <a:avLst/>
          </a:prstGeom>
          <a:noFill/>
          <a:ln/>
        </p:spPr>
        <p:txBody>
          <a:bodyPr wrap="square" lIns="0" tIns="0" rIns="0" bIns="0" rtlCol="0" anchor="ctr"/>
          <a:lstStyle/>
          <a:p>
            <a:pPr marL="0" indent="0" algn="ctr">
              <a:buNone/>
            </a:pPr>
            <a:r>
              <a:rPr lang="en-US" sz="3200" b="1" dirty="0">
                <a:solidFill>
                  <a:srgbClr val="FFFFFF"/>
                </a:solidFill>
                <a:latin typeface="Trebuchet MS" pitchFamily="34" charset="0"/>
                <a:ea typeface="Trebuchet MS" pitchFamily="34" charset="-122"/>
                <a:cs typeface="Trebuchet MS" pitchFamily="34" charset="-120"/>
              </a:rPr>
              <a:t>1</a:t>
            </a:r>
            <a:endParaRPr lang="en-US" sz="3200" dirty="0"/>
          </a:p>
        </p:txBody>
      </p:sp>
      <p:sp>
        <p:nvSpPr>
          <p:cNvPr id="21" name="Text 19"/>
          <p:cNvSpPr/>
          <p:nvPr/>
        </p:nvSpPr>
        <p:spPr>
          <a:xfrm>
            <a:off x="1078992" y="3931920"/>
            <a:ext cx="7589520" cy="676656"/>
          </a:xfrm>
          <a:prstGeom prst="rect">
            <a:avLst/>
          </a:prstGeom>
          <a:noFill/>
          <a:ln/>
        </p:spPr>
        <p:txBody>
          <a:bodyPr wrap="square" rtlCol="0" anchor="t"/>
          <a:lstStyle/>
          <a:p>
            <a:pPr marL="0" indent="0">
              <a:buNone/>
            </a:pPr>
            <a:r>
              <a:rPr lang="en-US" sz="1300" b="1" dirty="0">
                <a:solidFill>
                  <a:srgbClr val="B91C1C"/>
                </a:solidFill>
                <a:latin typeface="Trebuchet MS" pitchFamily="34" charset="0"/>
                <a:ea typeface="Trebuchet MS" pitchFamily="34" charset="-122"/>
                <a:cs typeface="Trebuchet MS" pitchFamily="34" charset="-120"/>
              </a:rPr>
              <a:t>Emerging Toward the Standard</a:t>
            </a:r>
            <a:endParaRPr lang="en-US" sz="1300" dirty="0"/>
          </a:p>
          <a:p>
            <a:pPr marL="0" indent="0">
              <a:buNone/>
            </a:pPr>
            <a:r>
              <a:rPr lang="en-US" sz="1050" dirty="0">
                <a:solidFill>
                  <a:srgbClr val="1A1730"/>
                </a:solidFill>
                <a:latin typeface="Trebuchet MS" pitchFamily="34" charset="0"/>
                <a:ea typeface="Trebuchet MS" pitchFamily="34" charset="-122"/>
                <a:cs typeface="Trebuchet MS" pitchFamily="34" charset="-120"/>
              </a:rPr>
              <a:t>The student demonstrates early awareness of listed skills and concepts and requires frequent support.</a:t>
            </a:r>
            <a:endParaRPr lang="en-US" sz="1300" dirty="0"/>
          </a:p>
        </p:txBody>
      </p:sp>
      <p:sp>
        <p:nvSpPr>
          <p:cNvPr id="22" name="Shape 20"/>
          <p:cNvSpPr/>
          <p:nvPr/>
        </p:nvSpPr>
        <p:spPr>
          <a:xfrm>
            <a:off x="320040" y="4773168"/>
            <a:ext cx="8503920" cy="274320"/>
          </a:xfrm>
          <a:prstGeom prst="roundRect">
            <a:avLst>
              <a:gd name="adj" fmla="val 26667"/>
            </a:avLst>
          </a:prstGeom>
          <a:solidFill>
            <a:srgbClr val="EDE9FA"/>
          </a:solidFill>
          <a:ln w="12700">
            <a:solidFill>
              <a:srgbClr val="3D2A8A"/>
            </a:solidFill>
            <a:prstDash val="solid"/>
          </a:ln>
        </p:spPr>
        <p:txBody>
          <a:bodyPr/>
          <a:lstStyle/>
          <a:p>
            <a:endParaRPr lang="en-US"/>
          </a:p>
        </p:txBody>
      </p:sp>
      <p:sp>
        <p:nvSpPr>
          <p:cNvPr id="23" name="Text 21"/>
          <p:cNvSpPr/>
          <p:nvPr/>
        </p:nvSpPr>
        <p:spPr>
          <a:xfrm>
            <a:off x="457200" y="4773168"/>
            <a:ext cx="8321040" cy="274320"/>
          </a:xfrm>
          <a:prstGeom prst="rect">
            <a:avLst/>
          </a:prstGeom>
          <a:noFill/>
          <a:ln/>
        </p:spPr>
        <p:txBody>
          <a:bodyPr wrap="square" rtlCol="0" anchor="ctr"/>
          <a:lstStyle/>
          <a:p>
            <a:pPr marL="0" indent="0">
              <a:buNone/>
            </a:pPr>
            <a:r>
              <a:rPr lang="en-US" sz="1100" b="1" dirty="0">
                <a:solidFill>
                  <a:srgbClr val="3D2A8A"/>
                </a:solidFill>
                <a:latin typeface="Trebuchet MS" pitchFamily="34" charset="0"/>
                <a:ea typeface="Trebuchet MS" pitchFamily="34" charset="-122"/>
                <a:cs typeface="Trebuchet MS" pitchFamily="34" charset="-120"/>
              </a:rPr>
              <a:t>💡  Why no '5' or 'Exceeds'? </a:t>
            </a:r>
            <a:r>
              <a:rPr lang="en-US" sz="1100" dirty="0">
                <a:solidFill>
                  <a:srgbClr val="1A1730"/>
                </a:solidFill>
                <a:latin typeface="Trebuchet MS" pitchFamily="34" charset="0"/>
                <a:ea typeface="Trebuchet MS" pitchFamily="34" charset="-122"/>
                <a:cs typeface="Trebuchet MS" pitchFamily="34" charset="-120"/>
              </a:rPr>
              <a:t>The scale measures how securely a student has met the grade-level standard. Advanced work and enrichment continue through AAPS and narrative comments.</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3D2A8A"/>
          </a:solidFill>
          <a:ln w="12700">
            <a:solidFill>
              <a:srgbClr val="3D2A8A"/>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3D2A8A"/>
          </a:solidFill>
          <a:ln w="12700">
            <a:solidFill>
              <a:srgbClr val="3D2A8A"/>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600" b="1" dirty="0">
                <a:solidFill>
                  <a:srgbClr val="FFFFFF"/>
                </a:solidFill>
                <a:latin typeface="Trebuchet MS" pitchFamily="34" charset="0"/>
                <a:ea typeface="Trebuchet MS" pitchFamily="34" charset="-122"/>
                <a:cs typeface="Trebuchet MS" pitchFamily="34" charset="-120"/>
              </a:rPr>
              <a:t>What Will the Report Card Look Like?</a:t>
            </a:r>
            <a:endParaRPr lang="en-US" sz="26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274320" y="1097280"/>
            <a:ext cx="3474720" cy="365760"/>
          </a:xfrm>
          <a:prstGeom prst="rect">
            <a:avLst/>
          </a:prstGeom>
          <a:noFill/>
          <a:ln/>
        </p:spPr>
        <p:txBody>
          <a:bodyPr wrap="square" rtlCol="0" anchor="ctr"/>
          <a:lstStyle/>
          <a:p>
            <a:pPr marL="0" indent="0">
              <a:buNone/>
            </a:pPr>
            <a:r>
              <a:rPr lang="en-US" sz="1300" b="1" dirty="0">
                <a:solidFill>
                  <a:srgbClr val="3D2A8A"/>
                </a:solidFill>
                <a:latin typeface="Trebuchet MS" pitchFamily="34" charset="0"/>
                <a:ea typeface="Trebuchet MS" pitchFamily="34" charset="-122"/>
                <a:cs typeface="Trebuchet MS" pitchFamily="34" charset="-120"/>
              </a:rPr>
              <a:t>Instead of one grade per subject, you'll see:</a:t>
            </a:r>
            <a:endParaRPr lang="en-US" sz="1300" dirty="0"/>
          </a:p>
        </p:txBody>
      </p:sp>
      <p:sp>
        <p:nvSpPr>
          <p:cNvPr id="7" name="Shape 5"/>
          <p:cNvSpPr/>
          <p:nvPr/>
        </p:nvSpPr>
        <p:spPr>
          <a:xfrm>
            <a:off x="256032" y="1536192"/>
            <a:ext cx="3493008" cy="594360"/>
          </a:xfrm>
          <a:prstGeom prst="roundRect">
            <a:avLst>
              <a:gd name="adj" fmla="val 10769"/>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347472" y="1664208"/>
            <a:ext cx="329184" cy="329184"/>
          </a:xfrm>
          <a:prstGeom prst="ellipse">
            <a:avLst/>
          </a:prstGeom>
          <a:solidFill>
            <a:srgbClr val="3D2A8A"/>
          </a:solidFill>
          <a:ln w="12700">
            <a:solidFill>
              <a:srgbClr val="3D2A8A"/>
            </a:solidFill>
            <a:prstDash val="solid"/>
          </a:ln>
        </p:spPr>
        <p:txBody>
          <a:bodyPr/>
          <a:lstStyle/>
          <a:p>
            <a:endParaRPr lang="en-US"/>
          </a:p>
        </p:txBody>
      </p:sp>
      <p:sp>
        <p:nvSpPr>
          <p:cNvPr id="9" name="Text 7"/>
          <p:cNvSpPr/>
          <p:nvPr/>
        </p:nvSpPr>
        <p:spPr>
          <a:xfrm>
            <a:off x="347472" y="1664208"/>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A</a:t>
            </a:r>
            <a:endParaRPr lang="en-US" sz="1100" dirty="0"/>
          </a:p>
        </p:txBody>
      </p:sp>
      <p:sp>
        <p:nvSpPr>
          <p:cNvPr id="10" name="Text 8"/>
          <p:cNvSpPr/>
          <p:nvPr/>
        </p:nvSpPr>
        <p:spPr>
          <a:xfrm>
            <a:off x="749808" y="1591056"/>
            <a:ext cx="2926080" cy="512064"/>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Report Headings that organize related standards into domains (e.g., Operations &amp; Algebraic Thinking)</a:t>
            </a:r>
            <a:endParaRPr lang="en-US" sz="1050" dirty="0"/>
          </a:p>
        </p:txBody>
      </p:sp>
      <p:sp>
        <p:nvSpPr>
          <p:cNvPr id="11" name="Shape 9"/>
          <p:cNvSpPr/>
          <p:nvPr/>
        </p:nvSpPr>
        <p:spPr>
          <a:xfrm>
            <a:off x="256032" y="2240280"/>
            <a:ext cx="3493008" cy="594360"/>
          </a:xfrm>
          <a:prstGeom prst="roundRect">
            <a:avLst>
              <a:gd name="adj" fmla="val 10769"/>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10"/>
          <p:cNvSpPr/>
          <p:nvPr/>
        </p:nvSpPr>
        <p:spPr>
          <a:xfrm>
            <a:off x="347472" y="2368296"/>
            <a:ext cx="329184" cy="329184"/>
          </a:xfrm>
          <a:prstGeom prst="ellipse">
            <a:avLst/>
          </a:prstGeom>
          <a:solidFill>
            <a:srgbClr val="0A7A68"/>
          </a:solidFill>
          <a:ln w="12700">
            <a:solidFill>
              <a:srgbClr val="0A7A68"/>
            </a:solidFill>
            <a:prstDash val="solid"/>
          </a:ln>
        </p:spPr>
        <p:txBody>
          <a:bodyPr/>
          <a:lstStyle/>
          <a:p>
            <a:endParaRPr lang="en-US"/>
          </a:p>
        </p:txBody>
      </p:sp>
      <p:sp>
        <p:nvSpPr>
          <p:cNvPr id="13" name="Text 11"/>
          <p:cNvSpPr/>
          <p:nvPr/>
        </p:nvSpPr>
        <p:spPr>
          <a:xfrm>
            <a:off x="347472" y="2368296"/>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B</a:t>
            </a:r>
            <a:endParaRPr lang="en-US" sz="1100" dirty="0"/>
          </a:p>
        </p:txBody>
      </p:sp>
      <p:sp>
        <p:nvSpPr>
          <p:cNvPr id="14" name="Text 12"/>
          <p:cNvSpPr/>
          <p:nvPr/>
        </p:nvSpPr>
        <p:spPr>
          <a:xfrm>
            <a:off x="749808" y="2295144"/>
            <a:ext cx="2926080" cy="512064"/>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Reporting Categories — clusters of related grade-level standards within each heading</a:t>
            </a:r>
            <a:endParaRPr lang="en-US" sz="1050" dirty="0"/>
          </a:p>
        </p:txBody>
      </p:sp>
      <p:sp>
        <p:nvSpPr>
          <p:cNvPr id="15" name="Shape 13"/>
          <p:cNvSpPr/>
          <p:nvPr/>
        </p:nvSpPr>
        <p:spPr>
          <a:xfrm>
            <a:off x="256032" y="2944368"/>
            <a:ext cx="3493008" cy="594360"/>
          </a:xfrm>
          <a:prstGeom prst="roundRect">
            <a:avLst>
              <a:gd name="adj" fmla="val 10769"/>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4"/>
          <p:cNvSpPr/>
          <p:nvPr/>
        </p:nvSpPr>
        <p:spPr>
          <a:xfrm>
            <a:off x="347472" y="3072384"/>
            <a:ext cx="329184" cy="329184"/>
          </a:xfrm>
          <a:prstGeom prst="ellipse">
            <a:avLst/>
          </a:prstGeom>
          <a:solidFill>
            <a:srgbClr val="9A6200"/>
          </a:solidFill>
          <a:ln w="12700">
            <a:solidFill>
              <a:srgbClr val="9A6200"/>
            </a:solidFill>
            <a:prstDash val="solid"/>
          </a:ln>
        </p:spPr>
        <p:txBody>
          <a:bodyPr/>
          <a:lstStyle/>
          <a:p>
            <a:endParaRPr lang="en-US"/>
          </a:p>
        </p:txBody>
      </p:sp>
      <p:sp>
        <p:nvSpPr>
          <p:cNvPr id="17" name="Text 15"/>
          <p:cNvSpPr/>
          <p:nvPr/>
        </p:nvSpPr>
        <p:spPr>
          <a:xfrm>
            <a:off x="347472" y="3072384"/>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C</a:t>
            </a:r>
            <a:endParaRPr lang="en-US" sz="1100" dirty="0"/>
          </a:p>
        </p:txBody>
      </p:sp>
      <p:sp>
        <p:nvSpPr>
          <p:cNvPr id="18" name="Text 16"/>
          <p:cNvSpPr/>
          <p:nvPr/>
        </p:nvSpPr>
        <p:spPr>
          <a:xfrm>
            <a:off x="749808" y="2999232"/>
            <a:ext cx="2926080" cy="512064"/>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 quarterly performance level (1–4) for each Reporting Category</a:t>
            </a:r>
            <a:endParaRPr lang="en-US" sz="1050" dirty="0"/>
          </a:p>
        </p:txBody>
      </p:sp>
      <p:sp>
        <p:nvSpPr>
          <p:cNvPr id="19" name="Shape 17"/>
          <p:cNvSpPr/>
          <p:nvPr/>
        </p:nvSpPr>
        <p:spPr>
          <a:xfrm>
            <a:off x="256032" y="3648456"/>
            <a:ext cx="3493008" cy="594360"/>
          </a:xfrm>
          <a:prstGeom prst="roundRect">
            <a:avLst>
              <a:gd name="adj" fmla="val 10769"/>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0" name="Shape 18"/>
          <p:cNvSpPr/>
          <p:nvPr/>
        </p:nvSpPr>
        <p:spPr>
          <a:xfrm>
            <a:off x="347472" y="3776472"/>
            <a:ext cx="329184" cy="329184"/>
          </a:xfrm>
          <a:prstGeom prst="ellipse">
            <a:avLst/>
          </a:prstGeom>
          <a:solidFill>
            <a:srgbClr val="2D7A3A"/>
          </a:solidFill>
          <a:ln w="12700">
            <a:solidFill>
              <a:srgbClr val="2D7A3A"/>
            </a:solidFill>
            <a:prstDash val="solid"/>
          </a:ln>
        </p:spPr>
        <p:txBody>
          <a:bodyPr/>
          <a:lstStyle/>
          <a:p>
            <a:endParaRPr lang="en-US"/>
          </a:p>
        </p:txBody>
      </p:sp>
      <p:sp>
        <p:nvSpPr>
          <p:cNvPr id="21" name="Text 19"/>
          <p:cNvSpPr/>
          <p:nvPr/>
        </p:nvSpPr>
        <p:spPr>
          <a:xfrm>
            <a:off x="347472" y="3776472"/>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D</a:t>
            </a:r>
            <a:endParaRPr lang="en-US" sz="1100" dirty="0"/>
          </a:p>
        </p:txBody>
      </p:sp>
      <p:sp>
        <p:nvSpPr>
          <p:cNvPr id="22" name="Text 20"/>
          <p:cNvSpPr/>
          <p:nvPr/>
        </p:nvSpPr>
        <p:spPr>
          <a:xfrm>
            <a:off x="749808" y="3703320"/>
            <a:ext cx="2926080" cy="512064"/>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Space for teacher narrative comments about your child's progress and next steps</a:t>
            </a:r>
            <a:endParaRPr lang="en-US" sz="1050" dirty="0"/>
          </a:p>
        </p:txBody>
      </p:sp>
      <p:sp>
        <p:nvSpPr>
          <p:cNvPr id="23" name="Shape 21"/>
          <p:cNvSpPr/>
          <p:nvPr/>
        </p:nvSpPr>
        <p:spPr>
          <a:xfrm>
            <a:off x="4005072" y="1051560"/>
            <a:ext cx="4983480" cy="3977640"/>
          </a:xfrm>
          <a:prstGeom prst="roundRect">
            <a:avLst>
              <a:gd name="adj" fmla="val 1839"/>
            </a:avLst>
          </a:prstGeom>
          <a:solidFill>
            <a:srgbClr val="FFFFFF"/>
          </a:solidFill>
          <a:ln w="1905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4" name="Shape 22"/>
          <p:cNvSpPr/>
          <p:nvPr/>
        </p:nvSpPr>
        <p:spPr>
          <a:xfrm>
            <a:off x="4005072" y="1051560"/>
            <a:ext cx="4983480" cy="384048"/>
          </a:xfrm>
          <a:prstGeom prst="rect">
            <a:avLst/>
          </a:prstGeom>
          <a:solidFill>
            <a:srgbClr val="3D2A8A"/>
          </a:solidFill>
          <a:ln w="12700">
            <a:solidFill>
              <a:srgbClr val="3D2A8A"/>
            </a:solidFill>
            <a:prstDash val="solid"/>
          </a:ln>
        </p:spPr>
        <p:txBody>
          <a:bodyPr/>
          <a:lstStyle/>
          <a:p>
            <a:endParaRPr lang="en-US"/>
          </a:p>
        </p:txBody>
      </p:sp>
      <p:sp>
        <p:nvSpPr>
          <p:cNvPr id="25" name="Text 23"/>
          <p:cNvSpPr/>
          <p:nvPr/>
        </p:nvSpPr>
        <p:spPr>
          <a:xfrm>
            <a:off x="4114800" y="1051560"/>
            <a:ext cx="4754880" cy="384048"/>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Grade 3 — Mathematics</a:t>
            </a:r>
            <a:endParaRPr lang="en-US" sz="1300" dirty="0"/>
          </a:p>
        </p:txBody>
      </p:sp>
      <p:sp>
        <p:nvSpPr>
          <p:cNvPr id="26" name="Shape 24"/>
          <p:cNvSpPr/>
          <p:nvPr/>
        </p:nvSpPr>
        <p:spPr>
          <a:xfrm>
            <a:off x="4005072" y="1435608"/>
            <a:ext cx="4983480" cy="310896"/>
          </a:xfrm>
          <a:prstGeom prst="rect">
            <a:avLst/>
          </a:prstGeom>
          <a:solidFill>
            <a:srgbClr val="5040A0"/>
          </a:solidFill>
          <a:ln w="12700">
            <a:solidFill>
              <a:srgbClr val="5040A0"/>
            </a:solidFill>
            <a:prstDash val="solid"/>
          </a:ln>
        </p:spPr>
        <p:txBody>
          <a:bodyPr/>
          <a:lstStyle/>
          <a:p>
            <a:endParaRPr lang="en-US"/>
          </a:p>
        </p:txBody>
      </p:sp>
      <p:sp>
        <p:nvSpPr>
          <p:cNvPr id="27" name="Text 25"/>
          <p:cNvSpPr/>
          <p:nvPr/>
        </p:nvSpPr>
        <p:spPr>
          <a:xfrm>
            <a:off x="4114800" y="1435608"/>
            <a:ext cx="3200400" cy="310896"/>
          </a:xfrm>
          <a:prstGeom prst="rect">
            <a:avLst/>
          </a:prstGeom>
          <a:noFill/>
          <a:ln/>
        </p:spPr>
        <p:txBody>
          <a:bodyPr wrap="square" rtlCol="0" anchor="ctr"/>
          <a:lstStyle/>
          <a:p>
            <a:pPr marL="0" indent="0" algn="l">
              <a:buNone/>
            </a:pPr>
            <a:r>
              <a:rPr lang="en-US" sz="900" b="1" dirty="0">
                <a:solidFill>
                  <a:srgbClr val="FFFFFF"/>
                </a:solidFill>
                <a:latin typeface="Trebuchet MS" pitchFamily="34" charset="0"/>
                <a:ea typeface="Trebuchet MS" pitchFamily="34" charset="-122"/>
                <a:cs typeface="Trebuchet MS" pitchFamily="34" charset="-120"/>
              </a:rPr>
              <a:t>Reporting Category</a:t>
            </a:r>
            <a:endParaRPr lang="en-US" sz="900" dirty="0"/>
          </a:p>
        </p:txBody>
      </p:sp>
      <p:sp>
        <p:nvSpPr>
          <p:cNvPr id="28" name="Text 26"/>
          <p:cNvSpPr/>
          <p:nvPr/>
        </p:nvSpPr>
        <p:spPr>
          <a:xfrm>
            <a:off x="7351776" y="1435608"/>
            <a:ext cx="420624" cy="310896"/>
          </a:xfrm>
          <a:prstGeom prst="rect">
            <a:avLst/>
          </a:prstGeom>
          <a:noFill/>
          <a:ln/>
        </p:spPr>
        <p:txBody>
          <a:bodyPr wrap="square" rtlCol="0" anchor="ctr"/>
          <a:lstStyle/>
          <a:p>
            <a:pPr marL="0" indent="0" algn="ctr">
              <a:buNone/>
            </a:pPr>
            <a:r>
              <a:rPr lang="en-US" sz="900" b="1" dirty="0">
                <a:solidFill>
                  <a:srgbClr val="FFFFFF"/>
                </a:solidFill>
                <a:latin typeface="Trebuchet MS" pitchFamily="34" charset="0"/>
                <a:ea typeface="Trebuchet MS" pitchFamily="34" charset="-122"/>
                <a:cs typeface="Trebuchet MS" pitchFamily="34" charset="-120"/>
              </a:rPr>
              <a:t>Q1</a:t>
            </a:r>
            <a:endParaRPr lang="en-US" sz="900" dirty="0"/>
          </a:p>
        </p:txBody>
      </p:sp>
      <p:sp>
        <p:nvSpPr>
          <p:cNvPr id="29" name="Text 27"/>
          <p:cNvSpPr/>
          <p:nvPr/>
        </p:nvSpPr>
        <p:spPr>
          <a:xfrm>
            <a:off x="7808976" y="1435608"/>
            <a:ext cx="420624" cy="310896"/>
          </a:xfrm>
          <a:prstGeom prst="rect">
            <a:avLst/>
          </a:prstGeom>
          <a:noFill/>
          <a:ln/>
        </p:spPr>
        <p:txBody>
          <a:bodyPr wrap="square" rtlCol="0" anchor="ctr"/>
          <a:lstStyle/>
          <a:p>
            <a:pPr marL="0" indent="0" algn="ctr">
              <a:buNone/>
            </a:pPr>
            <a:r>
              <a:rPr lang="en-US" sz="900" b="1" dirty="0">
                <a:solidFill>
                  <a:srgbClr val="FFFFFF"/>
                </a:solidFill>
                <a:latin typeface="Trebuchet MS" pitchFamily="34" charset="0"/>
                <a:ea typeface="Trebuchet MS" pitchFamily="34" charset="-122"/>
                <a:cs typeface="Trebuchet MS" pitchFamily="34" charset="-120"/>
              </a:rPr>
              <a:t>Q2</a:t>
            </a:r>
            <a:endParaRPr lang="en-US" sz="900" dirty="0"/>
          </a:p>
        </p:txBody>
      </p:sp>
      <p:sp>
        <p:nvSpPr>
          <p:cNvPr id="30" name="Text 28"/>
          <p:cNvSpPr/>
          <p:nvPr/>
        </p:nvSpPr>
        <p:spPr>
          <a:xfrm>
            <a:off x="8266176" y="1435608"/>
            <a:ext cx="420624" cy="310896"/>
          </a:xfrm>
          <a:prstGeom prst="rect">
            <a:avLst/>
          </a:prstGeom>
          <a:noFill/>
          <a:ln/>
        </p:spPr>
        <p:txBody>
          <a:bodyPr wrap="square" rtlCol="0" anchor="ctr"/>
          <a:lstStyle/>
          <a:p>
            <a:pPr marL="0" indent="0" algn="ctr">
              <a:buNone/>
            </a:pPr>
            <a:r>
              <a:rPr lang="en-US" sz="900" b="1" dirty="0">
                <a:solidFill>
                  <a:srgbClr val="FFFFFF"/>
                </a:solidFill>
                <a:latin typeface="Trebuchet MS" pitchFamily="34" charset="0"/>
                <a:ea typeface="Trebuchet MS" pitchFamily="34" charset="-122"/>
                <a:cs typeface="Trebuchet MS" pitchFamily="34" charset="-120"/>
              </a:rPr>
              <a:t>Q3</a:t>
            </a:r>
            <a:endParaRPr lang="en-US" sz="900" dirty="0"/>
          </a:p>
        </p:txBody>
      </p:sp>
      <p:sp>
        <p:nvSpPr>
          <p:cNvPr id="31" name="Text 29"/>
          <p:cNvSpPr/>
          <p:nvPr/>
        </p:nvSpPr>
        <p:spPr>
          <a:xfrm>
            <a:off x="8723376" y="1435608"/>
            <a:ext cx="420624" cy="310896"/>
          </a:xfrm>
          <a:prstGeom prst="rect">
            <a:avLst/>
          </a:prstGeom>
          <a:noFill/>
          <a:ln/>
        </p:spPr>
        <p:txBody>
          <a:bodyPr wrap="square" rtlCol="0" anchor="ctr"/>
          <a:lstStyle/>
          <a:p>
            <a:pPr marL="0" indent="0" algn="ctr">
              <a:buNone/>
            </a:pPr>
            <a:r>
              <a:rPr lang="en-US" sz="900" b="1" dirty="0">
                <a:solidFill>
                  <a:srgbClr val="FFFFFF"/>
                </a:solidFill>
                <a:latin typeface="Trebuchet MS" pitchFamily="34" charset="0"/>
                <a:ea typeface="Trebuchet MS" pitchFamily="34" charset="-122"/>
                <a:cs typeface="Trebuchet MS" pitchFamily="34" charset="-120"/>
              </a:rPr>
              <a:t>Q4</a:t>
            </a:r>
            <a:endParaRPr lang="en-US" sz="900" dirty="0"/>
          </a:p>
        </p:txBody>
      </p:sp>
      <p:sp>
        <p:nvSpPr>
          <p:cNvPr id="32" name="Shape 30"/>
          <p:cNvSpPr/>
          <p:nvPr/>
        </p:nvSpPr>
        <p:spPr>
          <a:xfrm>
            <a:off x="4005072" y="1746504"/>
            <a:ext cx="4983480" cy="256032"/>
          </a:xfrm>
          <a:prstGeom prst="rect">
            <a:avLst/>
          </a:prstGeom>
          <a:solidFill>
            <a:srgbClr val="EDE9FA"/>
          </a:solidFill>
          <a:ln w="12700">
            <a:solidFill>
              <a:srgbClr val="EDE9FA"/>
            </a:solidFill>
            <a:prstDash val="solid"/>
          </a:ln>
        </p:spPr>
        <p:txBody>
          <a:bodyPr/>
          <a:lstStyle/>
          <a:p>
            <a:endParaRPr lang="en-US"/>
          </a:p>
        </p:txBody>
      </p:sp>
      <p:sp>
        <p:nvSpPr>
          <p:cNvPr id="33" name="Text 31"/>
          <p:cNvSpPr/>
          <p:nvPr/>
        </p:nvSpPr>
        <p:spPr>
          <a:xfrm>
            <a:off x="4133088" y="1746504"/>
            <a:ext cx="4754880" cy="256032"/>
          </a:xfrm>
          <a:prstGeom prst="rect">
            <a:avLst/>
          </a:prstGeom>
          <a:noFill/>
          <a:ln/>
        </p:spPr>
        <p:txBody>
          <a:bodyPr wrap="square" rtlCol="0" anchor="ctr"/>
          <a:lstStyle/>
          <a:p>
            <a:pPr marL="0" indent="0">
              <a:buNone/>
            </a:pPr>
            <a:r>
              <a:rPr lang="en-US" sz="1000" b="1" dirty="0">
                <a:solidFill>
                  <a:srgbClr val="3D2A8A"/>
                </a:solidFill>
                <a:latin typeface="Trebuchet MS" pitchFamily="34" charset="0"/>
                <a:ea typeface="Trebuchet MS" pitchFamily="34" charset="-122"/>
                <a:cs typeface="Trebuchet MS" pitchFamily="34" charset="-120"/>
              </a:rPr>
              <a:t>Operations &amp; Algebraic Thinking</a:t>
            </a:r>
            <a:endParaRPr lang="en-US" sz="1000" dirty="0"/>
          </a:p>
        </p:txBody>
      </p:sp>
      <p:sp>
        <p:nvSpPr>
          <p:cNvPr id="34" name="Shape 32"/>
          <p:cNvSpPr/>
          <p:nvPr/>
        </p:nvSpPr>
        <p:spPr>
          <a:xfrm>
            <a:off x="4005072" y="2377440"/>
            <a:ext cx="4983480" cy="256032"/>
          </a:xfrm>
          <a:prstGeom prst="rect">
            <a:avLst/>
          </a:prstGeom>
          <a:solidFill>
            <a:srgbClr val="EDE9FA"/>
          </a:solidFill>
          <a:ln w="12700">
            <a:solidFill>
              <a:srgbClr val="EDE9FA"/>
            </a:solidFill>
            <a:prstDash val="solid"/>
          </a:ln>
        </p:spPr>
        <p:txBody>
          <a:bodyPr/>
          <a:lstStyle/>
          <a:p>
            <a:endParaRPr lang="en-US"/>
          </a:p>
        </p:txBody>
      </p:sp>
      <p:sp>
        <p:nvSpPr>
          <p:cNvPr id="35" name="Text 33"/>
          <p:cNvSpPr/>
          <p:nvPr/>
        </p:nvSpPr>
        <p:spPr>
          <a:xfrm>
            <a:off x="4133088" y="2377440"/>
            <a:ext cx="4754880" cy="256032"/>
          </a:xfrm>
          <a:prstGeom prst="rect">
            <a:avLst/>
          </a:prstGeom>
          <a:noFill/>
          <a:ln/>
        </p:spPr>
        <p:txBody>
          <a:bodyPr wrap="square" rtlCol="0" anchor="ctr"/>
          <a:lstStyle/>
          <a:p>
            <a:pPr marL="0" indent="0">
              <a:buNone/>
            </a:pPr>
            <a:r>
              <a:rPr lang="en-US" sz="1000" b="1" dirty="0">
                <a:solidFill>
                  <a:srgbClr val="3D2A8A"/>
                </a:solidFill>
                <a:latin typeface="Trebuchet MS" pitchFamily="34" charset="0"/>
                <a:ea typeface="Trebuchet MS" pitchFamily="34" charset="-122"/>
                <a:cs typeface="Trebuchet MS" pitchFamily="34" charset="-120"/>
              </a:rPr>
              <a:t>Number &amp; Operations</a:t>
            </a:r>
            <a:endParaRPr lang="en-US" sz="1000" dirty="0"/>
          </a:p>
        </p:txBody>
      </p:sp>
      <p:sp>
        <p:nvSpPr>
          <p:cNvPr id="36" name="Shape 34"/>
          <p:cNvSpPr/>
          <p:nvPr/>
        </p:nvSpPr>
        <p:spPr>
          <a:xfrm>
            <a:off x="4005072" y="2002536"/>
            <a:ext cx="4983480" cy="329184"/>
          </a:xfrm>
          <a:prstGeom prst="rect">
            <a:avLst/>
          </a:prstGeom>
          <a:solidFill>
            <a:srgbClr val="F9F8FF"/>
          </a:solidFill>
          <a:ln w="12700">
            <a:solidFill>
              <a:srgbClr val="F9F8FF"/>
            </a:solidFill>
            <a:prstDash val="solid"/>
          </a:ln>
        </p:spPr>
        <p:txBody>
          <a:bodyPr/>
          <a:lstStyle/>
          <a:p>
            <a:endParaRPr lang="en-US"/>
          </a:p>
        </p:txBody>
      </p:sp>
      <p:sp>
        <p:nvSpPr>
          <p:cNvPr id="37" name="Text 35"/>
          <p:cNvSpPr/>
          <p:nvPr/>
        </p:nvSpPr>
        <p:spPr>
          <a:xfrm>
            <a:off x="4114800" y="2020824"/>
            <a:ext cx="3154680" cy="310896"/>
          </a:xfrm>
          <a:prstGeom prst="rect">
            <a:avLst/>
          </a:prstGeom>
          <a:noFill/>
          <a:ln/>
        </p:spPr>
        <p:txBody>
          <a:bodyPr wrap="square" rtlCol="0" anchor="ctr"/>
          <a:lstStyle/>
          <a:p>
            <a:pPr marL="0" indent="0">
              <a:buNone/>
            </a:pPr>
            <a:r>
              <a:rPr lang="en-US" sz="900" dirty="0">
                <a:solidFill>
                  <a:srgbClr val="1A1730"/>
                </a:solidFill>
                <a:latin typeface="Trebuchet MS" pitchFamily="34" charset="0"/>
                <a:ea typeface="Trebuchet MS" pitchFamily="34" charset="-122"/>
                <a:cs typeface="Trebuchet MS" pitchFamily="34" charset="-120"/>
              </a:rPr>
              <a:t>Represent and solve problems involving multiplication and division</a:t>
            </a:r>
            <a:endParaRPr lang="en-US" sz="900" dirty="0"/>
          </a:p>
        </p:txBody>
      </p:sp>
      <p:sp>
        <p:nvSpPr>
          <p:cNvPr id="38" name="Text 36"/>
          <p:cNvSpPr/>
          <p:nvPr/>
        </p:nvSpPr>
        <p:spPr>
          <a:xfrm>
            <a:off x="7287768" y="2020824"/>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39" name="Text 37"/>
          <p:cNvSpPr/>
          <p:nvPr/>
        </p:nvSpPr>
        <p:spPr>
          <a:xfrm>
            <a:off x="7744968" y="2020824"/>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40" name="Text 38"/>
          <p:cNvSpPr/>
          <p:nvPr/>
        </p:nvSpPr>
        <p:spPr>
          <a:xfrm>
            <a:off x="8165592" y="2020824"/>
            <a:ext cx="365760" cy="310896"/>
          </a:xfrm>
          <a:prstGeom prst="rect">
            <a:avLst/>
          </a:prstGeom>
          <a:noFill/>
          <a:ln/>
        </p:spPr>
        <p:txBody>
          <a:bodyPr wrap="square" rtlCol="0" anchor="ctr"/>
          <a:lstStyle/>
          <a:p>
            <a:pPr marL="0" indent="0" algn="ctr">
              <a:buNone/>
            </a:pPr>
            <a:r>
              <a:rPr lang="en-US" sz="1300" b="1" dirty="0">
                <a:solidFill>
                  <a:srgbClr val="2D7A3A"/>
                </a:solidFill>
                <a:latin typeface="Trebuchet MS" pitchFamily="34" charset="0"/>
                <a:ea typeface="Trebuchet MS" pitchFamily="34" charset="-122"/>
                <a:cs typeface="Trebuchet MS" pitchFamily="34" charset="-120"/>
              </a:rPr>
              <a:t>4</a:t>
            </a:r>
            <a:endParaRPr lang="en-US" sz="1300" dirty="0"/>
          </a:p>
        </p:txBody>
      </p:sp>
      <p:sp>
        <p:nvSpPr>
          <p:cNvPr id="41" name="Text 39"/>
          <p:cNvSpPr/>
          <p:nvPr/>
        </p:nvSpPr>
        <p:spPr>
          <a:xfrm>
            <a:off x="8586216" y="2020824"/>
            <a:ext cx="365760" cy="310896"/>
          </a:xfrm>
          <a:prstGeom prst="rect">
            <a:avLst/>
          </a:prstGeom>
          <a:noFill/>
          <a:ln/>
        </p:spPr>
        <p:txBody>
          <a:bodyPr wrap="square" rtlCol="0" anchor="ctr"/>
          <a:lstStyle/>
          <a:p>
            <a:pPr marL="0" indent="0" algn="ctr">
              <a:buNone/>
            </a:pPr>
            <a:r>
              <a:rPr lang="en-US" sz="1300" dirty="0">
                <a:solidFill>
                  <a:srgbClr val="AAAAAA"/>
                </a:solidFill>
                <a:latin typeface="Trebuchet MS" pitchFamily="34" charset="0"/>
                <a:ea typeface="Trebuchet MS" pitchFamily="34" charset="-122"/>
                <a:cs typeface="Trebuchet MS" pitchFamily="34" charset="-120"/>
              </a:rPr>
              <a:t>—</a:t>
            </a:r>
            <a:endParaRPr lang="en-US" sz="1300" dirty="0"/>
          </a:p>
        </p:txBody>
      </p:sp>
      <p:sp>
        <p:nvSpPr>
          <p:cNvPr id="42" name="Shape 40"/>
          <p:cNvSpPr/>
          <p:nvPr/>
        </p:nvSpPr>
        <p:spPr>
          <a:xfrm>
            <a:off x="4005072" y="2340864"/>
            <a:ext cx="4983480" cy="329184"/>
          </a:xfrm>
          <a:prstGeom prst="rect">
            <a:avLst/>
          </a:prstGeom>
          <a:solidFill>
            <a:srgbClr val="FFFFFF"/>
          </a:solidFill>
          <a:ln w="12700">
            <a:solidFill>
              <a:srgbClr val="FFFFFF"/>
            </a:solidFill>
            <a:prstDash val="solid"/>
          </a:ln>
        </p:spPr>
        <p:txBody>
          <a:bodyPr/>
          <a:lstStyle/>
          <a:p>
            <a:endParaRPr lang="en-US"/>
          </a:p>
        </p:txBody>
      </p:sp>
      <p:sp>
        <p:nvSpPr>
          <p:cNvPr id="43" name="Text 41"/>
          <p:cNvSpPr/>
          <p:nvPr/>
        </p:nvSpPr>
        <p:spPr>
          <a:xfrm>
            <a:off x="4114800" y="2359152"/>
            <a:ext cx="3154680" cy="310896"/>
          </a:xfrm>
          <a:prstGeom prst="rect">
            <a:avLst/>
          </a:prstGeom>
          <a:noFill/>
          <a:ln/>
        </p:spPr>
        <p:txBody>
          <a:bodyPr wrap="square" rtlCol="0" anchor="ctr"/>
          <a:lstStyle/>
          <a:p>
            <a:pPr marL="0" indent="0">
              <a:buNone/>
            </a:pPr>
            <a:r>
              <a:rPr lang="en-US" sz="900" dirty="0">
                <a:solidFill>
                  <a:srgbClr val="1A1730"/>
                </a:solidFill>
                <a:latin typeface="Trebuchet MS" pitchFamily="34" charset="0"/>
                <a:ea typeface="Trebuchet MS" pitchFamily="34" charset="-122"/>
                <a:cs typeface="Trebuchet MS" pitchFamily="34" charset="-120"/>
              </a:rPr>
              <a:t>Solve problems involving the four operations and identify patterns</a:t>
            </a:r>
            <a:endParaRPr lang="en-US" sz="900" dirty="0"/>
          </a:p>
        </p:txBody>
      </p:sp>
      <p:sp>
        <p:nvSpPr>
          <p:cNvPr id="44" name="Text 42"/>
          <p:cNvSpPr/>
          <p:nvPr/>
        </p:nvSpPr>
        <p:spPr>
          <a:xfrm>
            <a:off x="7287768" y="2359152"/>
            <a:ext cx="365760" cy="310896"/>
          </a:xfrm>
          <a:prstGeom prst="rect">
            <a:avLst/>
          </a:prstGeom>
          <a:noFill/>
          <a:ln/>
        </p:spPr>
        <p:txBody>
          <a:bodyPr wrap="square" rtlCol="0" anchor="ctr"/>
          <a:lstStyle/>
          <a:p>
            <a:pPr marL="0" indent="0" algn="ctr">
              <a:buNone/>
            </a:pPr>
            <a:r>
              <a:rPr lang="en-US" sz="1300" b="1" dirty="0">
                <a:solidFill>
                  <a:srgbClr val="9A6200"/>
                </a:solidFill>
                <a:latin typeface="Trebuchet MS" pitchFamily="34" charset="0"/>
                <a:ea typeface="Trebuchet MS" pitchFamily="34" charset="-122"/>
                <a:cs typeface="Trebuchet MS" pitchFamily="34" charset="-120"/>
              </a:rPr>
              <a:t>2</a:t>
            </a:r>
            <a:endParaRPr lang="en-US" sz="1300" dirty="0"/>
          </a:p>
        </p:txBody>
      </p:sp>
      <p:sp>
        <p:nvSpPr>
          <p:cNvPr id="45" name="Text 43"/>
          <p:cNvSpPr/>
          <p:nvPr/>
        </p:nvSpPr>
        <p:spPr>
          <a:xfrm>
            <a:off x="7744968" y="2359152"/>
            <a:ext cx="365760" cy="310896"/>
          </a:xfrm>
          <a:prstGeom prst="rect">
            <a:avLst/>
          </a:prstGeom>
          <a:noFill/>
          <a:ln/>
        </p:spPr>
        <p:txBody>
          <a:bodyPr wrap="square" rtlCol="0" anchor="ctr"/>
          <a:lstStyle/>
          <a:p>
            <a:pPr marL="0" indent="0" algn="ctr">
              <a:buNone/>
            </a:pPr>
            <a:r>
              <a:rPr lang="en-US" sz="1300" b="1" dirty="0">
                <a:solidFill>
                  <a:srgbClr val="9A6200"/>
                </a:solidFill>
                <a:latin typeface="Trebuchet MS" pitchFamily="34" charset="0"/>
                <a:ea typeface="Trebuchet MS" pitchFamily="34" charset="-122"/>
                <a:cs typeface="Trebuchet MS" pitchFamily="34" charset="-120"/>
              </a:rPr>
              <a:t>2</a:t>
            </a:r>
            <a:endParaRPr lang="en-US" sz="1300" dirty="0"/>
          </a:p>
        </p:txBody>
      </p:sp>
      <p:sp>
        <p:nvSpPr>
          <p:cNvPr id="46" name="Text 44"/>
          <p:cNvSpPr/>
          <p:nvPr/>
        </p:nvSpPr>
        <p:spPr>
          <a:xfrm>
            <a:off x="8165592" y="2359152"/>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47" name="Text 45"/>
          <p:cNvSpPr/>
          <p:nvPr/>
        </p:nvSpPr>
        <p:spPr>
          <a:xfrm>
            <a:off x="8586216" y="2359152"/>
            <a:ext cx="365760" cy="310896"/>
          </a:xfrm>
          <a:prstGeom prst="rect">
            <a:avLst/>
          </a:prstGeom>
          <a:noFill/>
          <a:ln/>
        </p:spPr>
        <p:txBody>
          <a:bodyPr wrap="square" rtlCol="0" anchor="ctr"/>
          <a:lstStyle/>
          <a:p>
            <a:pPr marL="0" indent="0" algn="ctr">
              <a:buNone/>
            </a:pPr>
            <a:r>
              <a:rPr lang="en-US" sz="1300" dirty="0">
                <a:solidFill>
                  <a:srgbClr val="AAAAAA"/>
                </a:solidFill>
                <a:latin typeface="Trebuchet MS" pitchFamily="34" charset="0"/>
                <a:ea typeface="Trebuchet MS" pitchFamily="34" charset="-122"/>
                <a:cs typeface="Trebuchet MS" pitchFamily="34" charset="-120"/>
              </a:rPr>
              <a:t>—</a:t>
            </a:r>
            <a:endParaRPr lang="en-US" sz="1300" dirty="0"/>
          </a:p>
        </p:txBody>
      </p:sp>
      <p:sp>
        <p:nvSpPr>
          <p:cNvPr id="48" name="Shape 46"/>
          <p:cNvSpPr/>
          <p:nvPr/>
        </p:nvSpPr>
        <p:spPr>
          <a:xfrm>
            <a:off x="4005072" y="2633472"/>
            <a:ext cx="4983480" cy="329184"/>
          </a:xfrm>
          <a:prstGeom prst="rect">
            <a:avLst/>
          </a:prstGeom>
          <a:solidFill>
            <a:srgbClr val="F9F8FF"/>
          </a:solidFill>
          <a:ln w="12700">
            <a:solidFill>
              <a:srgbClr val="F9F8FF"/>
            </a:solidFill>
            <a:prstDash val="solid"/>
          </a:ln>
        </p:spPr>
        <p:txBody>
          <a:bodyPr/>
          <a:lstStyle/>
          <a:p>
            <a:endParaRPr lang="en-US"/>
          </a:p>
        </p:txBody>
      </p:sp>
      <p:sp>
        <p:nvSpPr>
          <p:cNvPr id="49" name="Text 47"/>
          <p:cNvSpPr/>
          <p:nvPr/>
        </p:nvSpPr>
        <p:spPr>
          <a:xfrm>
            <a:off x="4114800" y="2651760"/>
            <a:ext cx="3154680" cy="310896"/>
          </a:xfrm>
          <a:prstGeom prst="rect">
            <a:avLst/>
          </a:prstGeom>
          <a:noFill/>
          <a:ln/>
        </p:spPr>
        <p:txBody>
          <a:bodyPr wrap="square" rtlCol="0" anchor="ctr"/>
          <a:lstStyle/>
          <a:p>
            <a:pPr marL="0" indent="0">
              <a:buNone/>
            </a:pPr>
            <a:r>
              <a:rPr lang="en-US" sz="900" dirty="0">
                <a:solidFill>
                  <a:srgbClr val="1A1730"/>
                </a:solidFill>
                <a:latin typeface="Trebuchet MS" pitchFamily="34" charset="0"/>
                <a:ea typeface="Trebuchet MS" pitchFamily="34" charset="-122"/>
                <a:cs typeface="Trebuchet MS" pitchFamily="34" charset="-120"/>
              </a:rPr>
              <a:t>Use place value and understand multi-digit arithmetic</a:t>
            </a:r>
            <a:endParaRPr lang="en-US" sz="900" dirty="0"/>
          </a:p>
        </p:txBody>
      </p:sp>
      <p:sp>
        <p:nvSpPr>
          <p:cNvPr id="50" name="Text 48"/>
          <p:cNvSpPr/>
          <p:nvPr/>
        </p:nvSpPr>
        <p:spPr>
          <a:xfrm>
            <a:off x="7287768" y="2651760"/>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51" name="Text 49"/>
          <p:cNvSpPr/>
          <p:nvPr/>
        </p:nvSpPr>
        <p:spPr>
          <a:xfrm>
            <a:off x="7744968" y="2651760"/>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52" name="Text 50"/>
          <p:cNvSpPr/>
          <p:nvPr/>
        </p:nvSpPr>
        <p:spPr>
          <a:xfrm>
            <a:off x="8165592" y="2651760"/>
            <a:ext cx="365760" cy="310896"/>
          </a:xfrm>
          <a:prstGeom prst="rect">
            <a:avLst/>
          </a:prstGeom>
          <a:noFill/>
          <a:ln/>
        </p:spPr>
        <p:txBody>
          <a:bodyPr wrap="square" rtlCol="0" anchor="ctr"/>
          <a:lstStyle/>
          <a:p>
            <a:pPr marL="0" indent="0" algn="ctr">
              <a:buNone/>
            </a:pPr>
            <a:r>
              <a:rPr lang="en-US" sz="1300" b="1" dirty="0">
                <a:solidFill>
                  <a:srgbClr val="2D7A3A"/>
                </a:solidFill>
                <a:latin typeface="Trebuchet MS" pitchFamily="34" charset="0"/>
                <a:ea typeface="Trebuchet MS" pitchFamily="34" charset="-122"/>
                <a:cs typeface="Trebuchet MS" pitchFamily="34" charset="-120"/>
              </a:rPr>
              <a:t>4</a:t>
            </a:r>
            <a:endParaRPr lang="en-US" sz="1300" dirty="0"/>
          </a:p>
        </p:txBody>
      </p:sp>
      <p:sp>
        <p:nvSpPr>
          <p:cNvPr id="53" name="Text 51"/>
          <p:cNvSpPr/>
          <p:nvPr/>
        </p:nvSpPr>
        <p:spPr>
          <a:xfrm>
            <a:off x="8586216" y="2651760"/>
            <a:ext cx="365760" cy="310896"/>
          </a:xfrm>
          <a:prstGeom prst="rect">
            <a:avLst/>
          </a:prstGeom>
          <a:noFill/>
          <a:ln/>
        </p:spPr>
        <p:txBody>
          <a:bodyPr wrap="square" rtlCol="0" anchor="ctr"/>
          <a:lstStyle/>
          <a:p>
            <a:pPr marL="0" indent="0" algn="ctr">
              <a:buNone/>
            </a:pPr>
            <a:r>
              <a:rPr lang="en-US" sz="1300" dirty="0">
                <a:solidFill>
                  <a:srgbClr val="AAAAAA"/>
                </a:solidFill>
                <a:latin typeface="Trebuchet MS" pitchFamily="34" charset="0"/>
                <a:ea typeface="Trebuchet MS" pitchFamily="34" charset="-122"/>
                <a:cs typeface="Trebuchet MS" pitchFamily="34" charset="-120"/>
              </a:rPr>
              <a:t>—</a:t>
            </a:r>
            <a:endParaRPr lang="en-US" sz="1300" dirty="0"/>
          </a:p>
        </p:txBody>
      </p:sp>
      <p:sp>
        <p:nvSpPr>
          <p:cNvPr id="54" name="Shape 52"/>
          <p:cNvSpPr/>
          <p:nvPr/>
        </p:nvSpPr>
        <p:spPr>
          <a:xfrm>
            <a:off x="4005072" y="2971800"/>
            <a:ext cx="4983480" cy="329184"/>
          </a:xfrm>
          <a:prstGeom prst="rect">
            <a:avLst/>
          </a:prstGeom>
          <a:solidFill>
            <a:srgbClr val="FFFFFF"/>
          </a:solidFill>
          <a:ln w="12700">
            <a:solidFill>
              <a:srgbClr val="FFFFFF"/>
            </a:solidFill>
            <a:prstDash val="solid"/>
          </a:ln>
        </p:spPr>
        <p:txBody>
          <a:bodyPr/>
          <a:lstStyle/>
          <a:p>
            <a:endParaRPr lang="en-US"/>
          </a:p>
        </p:txBody>
      </p:sp>
      <p:sp>
        <p:nvSpPr>
          <p:cNvPr id="55" name="Text 53"/>
          <p:cNvSpPr/>
          <p:nvPr/>
        </p:nvSpPr>
        <p:spPr>
          <a:xfrm>
            <a:off x="4114800" y="2990088"/>
            <a:ext cx="3154680" cy="310896"/>
          </a:xfrm>
          <a:prstGeom prst="rect">
            <a:avLst/>
          </a:prstGeom>
          <a:noFill/>
          <a:ln/>
        </p:spPr>
        <p:txBody>
          <a:bodyPr wrap="square" rtlCol="0" anchor="ctr"/>
          <a:lstStyle/>
          <a:p>
            <a:pPr marL="0" indent="0">
              <a:buNone/>
            </a:pPr>
            <a:r>
              <a:rPr lang="en-US" sz="900" dirty="0">
                <a:solidFill>
                  <a:srgbClr val="1A1730"/>
                </a:solidFill>
                <a:latin typeface="Trebuchet MS" pitchFamily="34" charset="0"/>
                <a:ea typeface="Trebuchet MS" pitchFamily="34" charset="-122"/>
                <a:cs typeface="Trebuchet MS" pitchFamily="34" charset="-120"/>
              </a:rPr>
              <a:t>Fractions: Understand, model, and compare fractions</a:t>
            </a:r>
            <a:endParaRPr lang="en-US" sz="900" dirty="0"/>
          </a:p>
        </p:txBody>
      </p:sp>
      <p:sp>
        <p:nvSpPr>
          <p:cNvPr id="56" name="Text 54"/>
          <p:cNvSpPr/>
          <p:nvPr/>
        </p:nvSpPr>
        <p:spPr>
          <a:xfrm>
            <a:off x="7287768" y="2990088"/>
            <a:ext cx="365760" cy="310896"/>
          </a:xfrm>
          <a:prstGeom prst="rect">
            <a:avLst/>
          </a:prstGeom>
          <a:noFill/>
          <a:ln/>
        </p:spPr>
        <p:txBody>
          <a:bodyPr wrap="square" rtlCol="0" anchor="ctr"/>
          <a:lstStyle/>
          <a:p>
            <a:pPr marL="0" indent="0" algn="ctr">
              <a:buNone/>
            </a:pPr>
            <a:r>
              <a:rPr lang="en-US" sz="1300" b="1" dirty="0">
                <a:solidFill>
                  <a:srgbClr val="9A6200"/>
                </a:solidFill>
                <a:latin typeface="Trebuchet MS" pitchFamily="34" charset="0"/>
                <a:ea typeface="Trebuchet MS" pitchFamily="34" charset="-122"/>
                <a:cs typeface="Trebuchet MS" pitchFamily="34" charset="-120"/>
              </a:rPr>
              <a:t>2</a:t>
            </a:r>
            <a:endParaRPr lang="en-US" sz="1300" dirty="0"/>
          </a:p>
        </p:txBody>
      </p:sp>
      <p:sp>
        <p:nvSpPr>
          <p:cNvPr id="57" name="Text 55"/>
          <p:cNvSpPr/>
          <p:nvPr/>
        </p:nvSpPr>
        <p:spPr>
          <a:xfrm>
            <a:off x="7744968" y="2990088"/>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58" name="Text 56"/>
          <p:cNvSpPr/>
          <p:nvPr/>
        </p:nvSpPr>
        <p:spPr>
          <a:xfrm>
            <a:off x="8165592" y="2990088"/>
            <a:ext cx="365760" cy="310896"/>
          </a:xfrm>
          <a:prstGeom prst="rect">
            <a:avLst/>
          </a:prstGeom>
          <a:noFill/>
          <a:ln/>
        </p:spPr>
        <p:txBody>
          <a:bodyPr wrap="square" rtlCol="0" anchor="ctr"/>
          <a:lstStyle/>
          <a:p>
            <a:pPr marL="0" indent="0" algn="ctr">
              <a:buNone/>
            </a:pPr>
            <a:r>
              <a:rPr lang="en-US" sz="1300" b="1" dirty="0">
                <a:solidFill>
                  <a:srgbClr val="0A7A68"/>
                </a:solidFill>
                <a:latin typeface="Trebuchet MS" pitchFamily="34" charset="0"/>
                <a:ea typeface="Trebuchet MS" pitchFamily="34" charset="-122"/>
                <a:cs typeface="Trebuchet MS" pitchFamily="34" charset="-120"/>
              </a:rPr>
              <a:t>3</a:t>
            </a:r>
            <a:endParaRPr lang="en-US" sz="1300" dirty="0"/>
          </a:p>
        </p:txBody>
      </p:sp>
      <p:sp>
        <p:nvSpPr>
          <p:cNvPr id="59" name="Text 57"/>
          <p:cNvSpPr/>
          <p:nvPr/>
        </p:nvSpPr>
        <p:spPr>
          <a:xfrm>
            <a:off x="8586216" y="2990088"/>
            <a:ext cx="365760" cy="310896"/>
          </a:xfrm>
          <a:prstGeom prst="rect">
            <a:avLst/>
          </a:prstGeom>
          <a:noFill/>
          <a:ln/>
        </p:spPr>
        <p:txBody>
          <a:bodyPr wrap="square" rtlCol="0" anchor="ctr"/>
          <a:lstStyle/>
          <a:p>
            <a:pPr marL="0" indent="0" algn="ctr">
              <a:buNone/>
            </a:pPr>
            <a:r>
              <a:rPr lang="en-US" sz="1300" dirty="0">
                <a:solidFill>
                  <a:srgbClr val="AAAAAA"/>
                </a:solidFill>
                <a:latin typeface="Trebuchet MS" pitchFamily="34" charset="0"/>
                <a:ea typeface="Trebuchet MS" pitchFamily="34" charset="-122"/>
                <a:cs typeface="Trebuchet MS" pitchFamily="34" charset="-120"/>
              </a:rPr>
              <a:t>—</a:t>
            </a:r>
            <a:endParaRPr lang="en-US" sz="1300" dirty="0"/>
          </a:p>
        </p:txBody>
      </p:sp>
      <p:sp>
        <p:nvSpPr>
          <p:cNvPr id="60" name="Shape 58"/>
          <p:cNvSpPr/>
          <p:nvPr/>
        </p:nvSpPr>
        <p:spPr>
          <a:xfrm>
            <a:off x="4005072" y="3310128"/>
            <a:ext cx="4983480" cy="256032"/>
          </a:xfrm>
          <a:prstGeom prst="rect">
            <a:avLst/>
          </a:prstGeom>
          <a:solidFill>
            <a:srgbClr val="F0ECF8"/>
          </a:solidFill>
          <a:ln w="12700">
            <a:solidFill>
              <a:srgbClr val="F0ECF8"/>
            </a:solidFill>
            <a:prstDash val="solid"/>
          </a:ln>
        </p:spPr>
        <p:txBody>
          <a:bodyPr/>
          <a:lstStyle/>
          <a:p>
            <a:endParaRPr lang="en-US"/>
          </a:p>
        </p:txBody>
      </p:sp>
      <p:sp>
        <p:nvSpPr>
          <p:cNvPr id="61" name="Text 59"/>
          <p:cNvSpPr/>
          <p:nvPr/>
        </p:nvSpPr>
        <p:spPr>
          <a:xfrm>
            <a:off x="4133088" y="3310128"/>
            <a:ext cx="1828800" cy="256032"/>
          </a:xfrm>
          <a:prstGeom prst="rect">
            <a:avLst/>
          </a:prstGeom>
          <a:noFill/>
          <a:ln/>
        </p:spPr>
        <p:txBody>
          <a:bodyPr wrap="square" rtlCol="0" anchor="ctr"/>
          <a:lstStyle/>
          <a:p>
            <a:pPr marL="0" indent="0">
              <a:buNone/>
            </a:pPr>
            <a:r>
              <a:rPr lang="en-US" sz="950" b="1" dirty="0">
                <a:solidFill>
                  <a:srgbClr val="3D2A8A"/>
                </a:solidFill>
                <a:latin typeface="Trebuchet MS" pitchFamily="34" charset="0"/>
                <a:ea typeface="Trebuchet MS" pitchFamily="34" charset="-122"/>
                <a:cs typeface="Trebuchet MS" pitchFamily="34" charset="-120"/>
              </a:rPr>
              <a:t>Teacher Comments:</a:t>
            </a:r>
            <a:endParaRPr lang="en-US" sz="950" dirty="0"/>
          </a:p>
        </p:txBody>
      </p:sp>
      <p:sp>
        <p:nvSpPr>
          <p:cNvPr id="62" name="Shape 60"/>
          <p:cNvSpPr/>
          <p:nvPr/>
        </p:nvSpPr>
        <p:spPr>
          <a:xfrm>
            <a:off x="4005072" y="3566160"/>
            <a:ext cx="4983480" cy="1463040"/>
          </a:xfrm>
          <a:prstGeom prst="rect">
            <a:avLst/>
          </a:prstGeom>
          <a:solidFill>
            <a:srgbClr val="FAFAFA"/>
          </a:solidFill>
          <a:ln w="12700">
            <a:solidFill>
              <a:srgbClr val="FAFAFA"/>
            </a:solidFill>
            <a:prstDash val="solid"/>
          </a:ln>
        </p:spPr>
        <p:txBody>
          <a:bodyPr/>
          <a:lstStyle/>
          <a:p>
            <a:endParaRPr lang="en-US"/>
          </a:p>
        </p:txBody>
      </p:sp>
      <p:sp>
        <p:nvSpPr>
          <p:cNvPr id="63" name="Text 61"/>
          <p:cNvSpPr/>
          <p:nvPr/>
        </p:nvSpPr>
        <p:spPr>
          <a:xfrm>
            <a:off x="4133088" y="3611880"/>
            <a:ext cx="4736592" cy="1353312"/>
          </a:xfrm>
          <a:prstGeom prst="rect">
            <a:avLst/>
          </a:prstGeom>
          <a:noFill/>
          <a:ln/>
        </p:spPr>
        <p:txBody>
          <a:bodyPr wrap="square" rtlCol="0" anchor="t"/>
          <a:lstStyle/>
          <a:p>
            <a:pPr marL="0" indent="0">
              <a:buNone/>
            </a:pPr>
            <a:r>
              <a:rPr lang="en-US" sz="900" i="1" dirty="0">
                <a:solidFill>
                  <a:srgbClr val="64748B"/>
                </a:solidFill>
                <a:latin typeface="Trebuchet MS" pitchFamily="34" charset="0"/>
                <a:ea typeface="Trebuchet MS" pitchFamily="34" charset="-122"/>
                <a:cs typeface="Trebuchet MS" pitchFamily="34" charset="-120"/>
              </a:rPr>
              <a:t>Marcus is making excellent progress in Operations &amp; Algebraic Thinking — his multiplication fluency has improved significantly since Q1. He continues to develop his understanding of multi-step problem solving and benefits from visual representations to support his reasoning...</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A7A68"/>
          </a:solidFill>
          <a:ln w="12700">
            <a:solidFill>
              <a:srgbClr val="0A7A68"/>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0A7A68"/>
          </a:solidFill>
          <a:ln w="12700">
            <a:solidFill>
              <a:srgbClr val="0A7A68"/>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400" b="1" dirty="0">
                <a:solidFill>
                  <a:srgbClr val="FFFFFF"/>
                </a:solidFill>
                <a:latin typeface="Trebuchet MS" pitchFamily="34" charset="0"/>
                <a:ea typeface="Trebuchet MS" pitchFamily="34" charset="-122"/>
                <a:cs typeface="Trebuchet MS" pitchFamily="34" charset="-120"/>
              </a:rPr>
              <a:t>Essential Learner Attributes — Always Reported Separately</a:t>
            </a:r>
            <a:endParaRPr lang="en-US" sz="24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Text 4"/>
          <p:cNvSpPr/>
          <p:nvPr/>
        </p:nvSpPr>
        <p:spPr>
          <a:xfrm>
            <a:off x="274320" y="1078992"/>
            <a:ext cx="8595360" cy="502920"/>
          </a:xfrm>
          <a:prstGeom prst="rect">
            <a:avLst/>
          </a:prstGeom>
          <a:noFill/>
          <a:ln/>
        </p:spPr>
        <p:txBody>
          <a:bodyPr wrap="square" rtlCol="0" anchor="ctr"/>
          <a:lstStyle/>
          <a:p>
            <a:pPr marL="0" indent="0">
              <a:buNone/>
            </a:pPr>
            <a:r>
              <a:rPr lang="en-US" sz="1300" dirty="0">
                <a:solidFill>
                  <a:srgbClr val="1A1730"/>
                </a:solidFill>
                <a:latin typeface="Trebuchet MS" pitchFamily="34" charset="0"/>
                <a:ea typeface="Trebuchet MS" pitchFamily="34" charset="-122"/>
                <a:cs typeface="Trebuchet MS" pitchFamily="34" charset="-120"/>
              </a:rPr>
              <a:t>Your child's learning behaviors — how they work, collaborate, and manage themselves — are reported separately from academic performance on their own scale. This means hard work and great habits are always clearly visible.</a:t>
            </a:r>
            <a:endParaRPr lang="en-US" sz="1300" dirty="0"/>
          </a:p>
        </p:txBody>
      </p:sp>
      <p:sp>
        <p:nvSpPr>
          <p:cNvPr id="7" name="Shape 5"/>
          <p:cNvSpPr/>
          <p:nvPr/>
        </p:nvSpPr>
        <p:spPr>
          <a:xfrm>
            <a:off x="228600" y="1719072"/>
            <a:ext cx="2057400" cy="2514600"/>
          </a:xfrm>
          <a:prstGeom prst="roundRect">
            <a:avLst>
              <a:gd name="adj" fmla="val 4000"/>
            </a:avLst>
          </a:prstGeom>
          <a:solidFill>
            <a:srgbClr val="FFFFFF"/>
          </a:solidFill>
          <a:ln w="25400">
            <a:solidFill>
              <a:srgbClr val="3D2A8A"/>
            </a:solidFill>
            <a:prstDash val="solid"/>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228600" y="1719072"/>
            <a:ext cx="2057400" cy="347472"/>
          </a:xfrm>
          <a:prstGeom prst="rect">
            <a:avLst/>
          </a:prstGeom>
          <a:solidFill>
            <a:srgbClr val="3D2A8A"/>
          </a:solidFill>
          <a:ln w="12700">
            <a:solidFill>
              <a:srgbClr val="3D2A8A"/>
            </a:solidFill>
            <a:prstDash val="solid"/>
          </a:ln>
        </p:spPr>
        <p:txBody>
          <a:bodyPr/>
          <a:lstStyle/>
          <a:p>
            <a:endParaRPr lang="en-US"/>
          </a:p>
        </p:txBody>
      </p:sp>
      <p:sp>
        <p:nvSpPr>
          <p:cNvPr id="9" name="Text 7"/>
          <p:cNvSpPr/>
          <p:nvPr/>
        </p:nvSpPr>
        <p:spPr>
          <a:xfrm>
            <a:off x="320040" y="1719072"/>
            <a:ext cx="1874520"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Responsibility</a:t>
            </a:r>
            <a:endParaRPr lang="en-US" sz="1200" dirty="0"/>
          </a:p>
        </p:txBody>
      </p:sp>
      <p:sp>
        <p:nvSpPr>
          <p:cNvPr id="10" name="Text 8"/>
          <p:cNvSpPr/>
          <p:nvPr/>
        </p:nvSpPr>
        <p:spPr>
          <a:xfrm>
            <a:off x="338328" y="2103120"/>
            <a:ext cx="1847088" cy="2066544"/>
          </a:xfrm>
          <a:prstGeom prst="rect">
            <a:avLst/>
          </a:prstGeom>
          <a:noFill/>
          <a:ln/>
        </p:spPr>
        <p:txBody>
          <a:bodyPr wrap="square" rtlCol="0" anchor="t"/>
          <a:lstStyle/>
          <a:p>
            <a:pPr marL="0" indent="0">
              <a:buNone/>
            </a:pPr>
            <a:r>
              <a:rPr lang="en-US" sz="1050" dirty="0">
                <a:solidFill>
                  <a:srgbClr val="1A1730"/>
                </a:solidFill>
                <a:latin typeface="Trebuchet MS" pitchFamily="34" charset="0"/>
                <a:ea typeface="Trebuchet MS" pitchFamily="34" charset="-122"/>
                <a:cs typeface="Trebuchet MS" pitchFamily="34" charset="-120"/>
              </a:rPr>
              <a:t>Assumes ownership of learning by managing time and tasks, following expectations, caring for materials and shared spaces, and using digital tools responsibly.</a:t>
            </a:r>
            <a:endParaRPr lang="en-US" sz="1050" dirty="0"/>
          </a:p>
        </p:txBody>
      </p:sp>
      <p:sp>
        <p:nvSpPr>
          <p:cNvPr id="11" name="Shape 9"/>
          <p:cNvSpPr/>
          <p:nvPr/>
        </p:nvSpPr>
        <p:spPr>
          <a:xfrm>
            <a:off x="2423160" y="1719072"/>
            <a:ext cx="2057400" cy="2514600"/>
          </a:xfrm>
          <a:prstGeom prst="roundRect">
            <a:avLst>
              <a:gd name="adj" fmla="val 4000"/>
            </a:avLst>
          </a:prstGeom>
          <a:solidFill>
            <a:srgbClr val="FFFFFF"/>
          </a:solidFill>
          <a:ln w="25400">
            <a:solidFill>
              <a:srgbClr val="0A7A68"/>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10"/>
          <p:cNvSpPr/>
          <p:nvPr/>
        </p:nvSpPr>
        <p:spPr>
          <a:xfrm>
            <a:off x="2423160" y="1719072"/>
            <a:ext cx="2057400" cy="347472"/>
          </a:xfrm>
          <a:prstGeom prst="rect">
            <a:avLst/>
          </a:prstGeom>
          <a:solidFill>
            <a:srgbClr val="0A7A68"/>
          </a:solidFill>
          <a:ln w="12700">
            <a:solidFill>
              <a:srgbClr val="0A7A68"/>
            </a:solidFill>
            <a:prstDash val="solid"/>
          </a:ln>
        </p:spPr>
        <p:txBody>
          <a:bodyPr/>
          <a:lstStyle/>
          <a:p>
            <a:endParaRPr lang="en-US"/>
          </a:p>
        </p:txBody>
      </p:sp>
      <p:sp>
        <p:nvSpPr>
          <p:cNvPr id="13" name="Text 11"/>
          <p:cNvSpPr/>
          <p:nvPr/>
        </p:nvSpPr>
        <p:spPr>
          <a:xfrm>
            <a:off x="2514600" y="1719072"/>
            <a:ext cx="1874520"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Self-Starter</a:t>
            </a:r>
            <a:endParaRPr lang="en-US" sz="1200" dirty="0"/>
          </a:p>
        </p:txBody>
      </p:sp>
      <p:sp>
        <p:nvSpPr>
          <p:cNvPr id="14" name="Text 12"/>
          <p:cNvSpPr/>
          <p:nvPr/>
        </p:nvSpPr>
        <p:spPr>
          <a:xfrm>
            <a:off x="2532888" y="2103120"/>
            <a:ext cx="1847088" cy="2066544"/>
          </a:xfrm>
          <a:prstGeom prst="rect">
            <a:avLst/>
          </a:prstGeom>
          <a:noFill/>
          <a:ln/>
        </p:spPr>
        <p:txBody>
          <a:bodyPr wrap="square" rtlCol="0" anchor="t"/>
          <a:lstStyle/>
          <a:p>
            <a:pPr marL="0" indent="0">
              <a:buNone/>
            </a:pPr>
            <a:r>
              <a:rPr lang="en-US" sz="1050" dirty="0">
                <a:solidFill>
                  <a:srgbClr val="1A1730"/>
                </a:solidFill>
                <a:latin typeface="Trebuchet MS" pitchFamily="34" charset="0"/>
                <a:ea typeface="Trebuchet MS" pitchFamily="34" charset="-122"/>
                <a:cs typeface="Trebuchet MS" pitchFamily="34" charset="-120"/>
              </a:rPr>
              <a:t>Demonstrates initiative by starting tasks promptly, acting on feedback, and showing flexibility, curiosity, and persistence when learning in new situations.</a:t>
            </a:r>
            <a:endParaRPr lang="en-US" sz="1050" dirty="0"/>
          </a:p>
        </p:txBody>
      </p:sp>
      <p:sp>
        <p:nvSpPr>
          <p:cNvPr id="15" name="Shape 13"/>
          <p:cNvSpPr/>
          <p:nvPr/>
        </p:nvSpPr>
        <p:spPr>
          <a:xfrm>
            <a:off x="4617720" y="1719072"/>
            <a:ext cx="2057400" cy="2514600"/>
          </a:xfrm>
          <a:prstGeom prst="roundRect">
            <a:avLst>
              <a:gd name="adj" fmla="val 4000"/>
            </a:avLst>
          </a:prstGeom>
          <a:solidFill>
            <a:srgbClr val="FFFFFF"/>
          </a:solidFill>
          <a:ln w="25400">
            <a:solidFill>
              <a:srgbClr val="9A6200"/>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4"/>
          <p:cNvSpPr/>
          <p:nvPr/>
        </p:nvSpPr>
        <p:spPr>
          <a:xfrm>
            <a:off x="4617720" y="1719072"/>
            <a:ext cx="2057400" cy="347472"/>
          </a:xfrm>
          <a:prstGeom prst="rect">
            <a:avLst/>
          </a:prstGeom>
          <a:solidFill>
            <a:srgbClr val="9A6200"/>
          </a:solidFill>
          <a:ln w="12700">
            <a:solidFill>
              <a:srgbClr val="9A6200"/>
            </a:solidFill>
            <a:prstDash val="solid"/>
          </a:ln>
        </p:spPr>
        <p:txBody>
          <a:bodyPr/>
          <a:lstStyle/>
          <a:p>
            <a:endParaRPr lang="en-US"/>
          </a:p>
        </p:txBody>
      </p:sp>
      <p:sp>
        <p:nvSpPr>
          <p:cNvPr id="17" name="Text 15"/>
          <p:cNvSpPr/>
          <p:nvPr/>
        </p:nvSpPr>
        <p:spPr>
          <a:xfrm>
            <a:off x="4709160" y="1719072"/>
            <a:ext cx="1874520"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Self-Management</a:t>
            </a:r>
            <a:endParaRPr lang="en-US" sz="1200" dirty="0"/>
          </a:p>
        </p:txBody>
      </p:sp>
      <p:sp>
        <p:nvSpPr>
          <p:cNvPr id="18" name="Text 16"/>
          <p:cNvSpPr/>
          <p:nvPr/>
        </p:nvSpPr>
        <p:spPr>
          <a:xfrm>
            <a:off x="4727448" y="2103120"/>
            <a:ext cx="1847088" cy="2066544"/>
          </a:xfrm>
          <a:prstGeom prst="rect">
            <a:avLst/>
          </a:prstGeom>
          <a:noFill/>
          <a:ln/>
        </p:spPr>
        <p:txBody>
          <a:bodyPr wrap="square" rtlCol="0" anchor="t"/>
          <a:lstStyle/>
          <a:p>
            <a:pPr marL="0" indent="0">
              <a:buNone/>
            </a:pPr>
            <a:r>
              <a:rPr lang="en-US" sz="1050" dirty="0">
                <a:solidFill>
                  <a:srgbClr val="1A1730"/>
                </a:solidFill>
                <a:latin typeface="Trebuchet MS" pitchFamily="34" charset="0"/>
                <a:ea typeface="Trebuchet MS" pitchFamily="34" charset="-122"/>
                <a:cs typeface="Trebuchet MS" pitchFamily="34" charset="-120"/>
              </a:rPr>
              <a:t>Attends to age-appropriate tasks by managing emotions and behavior, sustaining effort through challenges, and applying questioning and accepting feedback to improve learning.</a:t>
            </a:r>
            <a:endParaRPr lang="en-US" sz="1050" dirty="0"/>
          </a:p>
        </p:txBody>
      </p:sp>
      <p:sp>
        <p:nvSpPr>
          <p:cNvPr id="19" name="Shape 17"/>
          <p:cNvSpPr/>
          <p:nvPr/>
        </p:nvSpPr>
        <p:spPr>
          <a:xfrm>
            <a:off x="6812280" y="1719072"/>
            <a:ext cx="2057400" cy="2514600"/>
          </a:xfrm>
          <a:prstGeom prst="roundRect">
            <a:avLst>
              <a:gd name="adj" fmla="val 4000"/>
            </a:avLst>
          </a:prstGeom>
          <a:solidFill>
            <a:srgbClr val="FFFFFF"/>
          </a:solidFill>
          <a:ln w="25400">
            <a:solidFill>
              <a:srgbClr val="2D7A3A"/>
            </a:solidFill>
            <a:prstDash val="solid"/>
          </a:ln>
          <a:effectLst>
            <a:outerShdw blurRad="101600" dist="38100" dir="8100000" algn="bl" rotWithShape="0">
              <a:srgbClr val="000000">
                <a:alpha val="12000"/>
              </a:srgbClr>
            </a:outerShdw>
          </a:effectLst>
        </p:spPr>
        <p:txBody>
          <a:bodyPr/>
          <a:lstStyle/>
          <a:p>
            <a:endParaRPr lang="en-US"/>
          </a:p>
        </p:txBody>
      </p:sp>
      <p:sp>
        <p:nvSpPr>
          <p:cNvPr id="20" name="Shape 18"/>
          <p:cNvSpPr/>
          <p:nvPr/>
        </p:nvSpPr>
        <p:spPr>
          <a:xfrm>
            <a:off x="6812280" y="1719072"/>
            <a:ext cx="2057400" cy="347472"/>
          </a:xfrm>
          <a:prstGeom prst="rect">
            <a:avLst/>
          </a:prstGeom>
          <a:solidFill>
            <a:srgbClr val="2D7A3A"/>
          </a:solidFill>
          <a:ln w="12700">
            <a:solidFill>
              <a:srgbClr val="2D7A3A"/>
            </a:solidFill>
            <a:prstDash val="solid"/>
          </a:ln>
        </p:spPr>
        <p:txBody>
          <a:bodyPr/>
          <a:lstStyle/>
          <a:p>
            <a:endParaRPr lang="en-US"/>
          </a:p>
        </p:txBody>
      </p:sp>
      <p:sp>
        <p:nvSpPr>
          <p:cNvPr id="21" name="Text 19"/>
          <p:cNvSpPr/>
          <p:nvPr/>
        </p:nvSpPr>
        <p:spPr>
          <a:xfrm>
            <a:off x="6903720" y="1719072"/>
            <a:ext cx="1874520" cy="347472"/>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Collaboration</a:t>
            </a:r>
            <a:endParaRPr lang="en-US" sz="1200" dirty="0"/>
          </a:p>
        </p:txBody>
      </p:sp>
      <p:sp>
        <p:nvSpPr>
          <p:cNvPr id="22" name="Text 20"/>
          <p:cNvSpPr/>
          <p:nvPr/>
        </p:nvSpPr>
        <p:spPr>
          <a:xfrm>
            <a:off x="6922008" y="2103120"/>
            <a:ext cx="1847088" cy="2066544"/>
          </a:xfrm>
          <a:prstGeom prst="rect">
            <a:avLst/>
          </a:prstGeom>
          <a:noFill/>
          <a:ln/>
        </p:spPr>
        <p:txBody>
          <a:bodyPr wrap="square" rtlCol="0" anchor="t"/>
          <a:lstStyle/>
          <a:p>
            <a:pPr marL="0" indent="0">
              <a:buNone/>
            </a:pPr>
            <a:r>
              <a:rPr lang="en-US" sz="1050" dirty="0">
                <a:solidFill>
                  <a:srgbClr val="1A1730"/>
                </a:solidFill>
                <a:latin typeface="Trebuchet MS" pitchFamily="34" charset="0"/>
                <a:ea typeface="Trebuchet MS" pitchFamily="34" charset="-122"/>
                <a:cs typeface="Trebuchet MS" pitchFamily="34" charset="-120"/>
              </a:rPr>
              <a:t>Demonstrates respect and cooperation with others by showing empathy, valuing different perspectives, and sharing responsibility to support shared goals.</a:t>
            </a:r>
            <a:endParaRPr lang="en-US" sz="1050" dirty="0"/>
          </a:p>
        </p:txBody>
      </p:sp>
      <p:sp>
        <p:nvSpPr>
          <p:cNvPr id="23" name="Shape 21"/>
          <p:cNvSpPr/>
          <p:nvPr/>
        </p:nvSpPr>
        <p:spPr>
          <a:xfrm>
            <a:off x="228600" y="4315968"/>
            <a:ext cx="8686800" cy="658368"/>
          </a:xfrm>
          <a:prstGeom prst="roundRect">
            <a:avLst>
              <a:gd name="adj" fmla="val 11111"/>
            </a:avLst>
          </a:prstGeom>
          <a:solidFill>
            <a:srgbClr val="EDE9FA"/>
          </a:solidFill>
          <a:ln w="12700">
            <a:solidFill>
              <a:srgbClr val="3D2A8A"/>
            </a:solidFill>
            <a:prstDash val="solid"/>
          </a:ln>
        </p:spPr>
        <p:txBody>
          <a:bodyPr/>
          <a:lstStyle/>
          <a:p>
            <a:endParaRPr lang="en-US"/>
          </a:p>
        </p:txBody>
      </p:sp>
      <p:sp>
        <p:nvSpPr>
          <p:cNvPr id="24" name="Text 22"/>
          <p:cNvSpPr/>
          <p:nvPr/>
        </p:nvSpPr>
        <p:spPr>
          <a:xfrm>
            <a:off x="365760" y="4361688"/>
            <a:ext cx="1280160" cy="548640"/>
          </a:xfrm>
          <a:prstGeom prst="rect">
            <a:avLst/>
          </a:prstGeom>
          <a:noFill/>
          <a:ln/>
        </p:spPr>
        <p:txBody>
          <a:bodyPr wrap="square" rtlCol="0" anchor="ctr"/>
          <a:lstStyle/>
          <a:p>
            <a:pPr marL="0" indent="0">
              <a:buNone/>
            </a:pPr>
            <a:r>
              <a:rPr lang="en-US" sz="1100" b="1" dirty="0">
                <a:solidFill>
                  <a:srgbClr val="3D2A8A"/>
                </a:solidFill>
                <a:latin typeface="Trebuchet MS" pitchFamily="34" charset="0"/>
                <a:ea typeface="Trebuchet MS" pitchFamily="34" charset="-122"/>
                <a:cs typeface="Trebuchet MS" pitchFamily="34" charset="-120"/>
              </a:rPr>
              <a:t>The ELA Scale:</a:t>
            </a:r>
            <a:endParaRPr lang="en-US" sz="1100" dirty="0"/>
          </a:p>
        </p:txBody>
      </p:sp>
      <p:sp>
        <p:nvSpPr>
          <p:cNvPr id="25" name="Shape 23"/>
          <p:cNvSpPr/>
          <p:nvPr/>
        </p:nvSpPr>
        <p:spPr>
          <a:xfrm>
            <a:off x="1691640" y="4361688"/>
            <a:ext cx="2286000" cy="548640"/>
          </a:xfrm>
          <a:prstGeom prst="roundRect">
            <a:avLst>
              <a:gd name="adj" fmla="val 8333"/>
            </a:avLst>
          </a:prstGeom>
          <a:solidFill>
            <a:srgbClr val="FFFFFF"/>
          </a:solidFill>
          <a:ln w="12700">
            <a:solidFill>
              <a:srgbClr val="DDD8F0"/>
            </a:solidFill>
            <a:prstDash val="solid"/>
          </a:ln>
        </p:spPr>
        <p:txBody>
          <a:bodyPr/>
          <a:lstStyle/>
          <a:p>
            <a:endParaRPr lang="en-US"/>
          </a:p>
        </p:txBody>
      </p:sp>
      <p:sp>
        <p:nvSpPr>
          <p:cNvPr id="26" name="Text 24"/>
          <p:cNvSpPr/>
          <p:nvPr/>
        </p:nvSpPr>
        <p:spPr>
          <a:xfrm>
            <a:off x="1764792" y="4361688"/>
            <a:ext cx="475488" cy="548640"/>
          </a:xfrm>
          <a:prstGeom prst="rect">
            <a:avLst/>
          </a:prstGeom>
          <a:noFill/>
          <a:ln/>
        </p:spPr>
        <p:txBody>
          <a:bodyPr wrap="square" rtlCol="0" anchor="ctr"/>
          <a:lstStyle/>
          <a:p>
            <a:pPr marL="0" indent="0" algn="ctr">
              <a:buNone/>
            </a:pPr>
            <a:r>
              <a:rPr lang="en-US" sz="1400" b="1" dirty="0">
                <a:solidFill>
                  <a:srgbClr val="3D2A8A"/>
                </a:solidFill>
                <a:latin typeface="Trebuchet MS" pitchFamily="34" charset="0"/>
                <a:ea typeface="Trebuchet MS" pitchFamily="34" charset="-122"/>
                <a:cs typeface="Trebuchet MS" pitchFamily="34" charset="-120"/>
              </a:rPr>
              <a:t>+++</a:t>
            </a:r>
            <a:endParaRPr lang="en-US" sz="1400" dirty="0"/>
          </a:p>
        </p:txBody>
      </p:sp>
      <p:sp>
        <p:nvSpPr>
          <p:cNvPr id="27" name="Text 25"/>
          <p:cNvSpPr/>
          <p:nvPr/>
        </p:nvSpPr>
        <p:spPr>
          <a:xfrm>
            <a:off x="2286000" y="4407408"/>
            <a:ext cx="1627632" cy="457200"/>
          </a:xfrm>
          <a:prstGeom prst="rect">
            <a:avLst/>
          </a:prstGeom>
          <a:noFill/>
          <a:ln/>
        </p:spPr>
        <p:txBody>
          <a:bodyPr wrap="square" rtlCol="0" anchor="t"/>
          <a:lstStyle/>
          <a:p>
            <a:pPr marL="0" indent="0">
              <a:buNone/>
            </a:pPr>
            <a:r>
              <a:rPr lang="en-US" sz="900" dirty="0">
                <a:solidFill>
                  <a:srgbClr val="1A1730"/>
                </a:solidFill>
                <a:latin typeface="Trebuchet MS" pitchFamily="34" charset="0"/>
                <a:ea typeface="Trebuchet MS" pitchFamily="34" charset="-122"/>
                <a:cs typeface="Trebuchet MS" pitchFamily="34" charset="-120"/>
              </a:rPr>
              <a:t>Strong and Steady — Independent, consistent, extends to new goals</a:t>
            </a:r>
            <a:endParaRPr lang="en-US" sz="900" dirty="0"/>
          </a:p>
        </p:txBody>
      </p:sp>
      <p:sp>
        <p:nvSpPr>
          <p:cNvPr id="28" name="Shape 26"/>
          <p:cNvSpPr/>
          <p:nvPr/>
        </p:nvSpPr>
        <p:spPr>
          <a:xfrm>
            <a:off x="4114800" y="4361688"/>
            <a:ext cx="2286000" cy="548640"/>
          </a:xfrm>
          <a:prstGeom prst="roundRect">
            <a:avLst>
              <a:gd name="adj" fmla="val 8333"/>
            </a:avLst>
          </a:prstGeom>
          <a:solidFill>
            <a:srgbClr val="FFFFFF"/>
          </a:solidFill>
          <a:ln w="12700">
            <a:solidFill>
              <a:srgbClr val="DDD8F0"/>
            </a:solidFill>
            <a:prstDash val="solid"/>
          </a:ln>
        </p:spPr>
        <p:txBody>
          <a:bodyPr/>
          <a:lstStyle/>
          <a:p>
            <a:endParaRPr lang="en-US"/>
          </a:p>
        </p:txBody>
      </p:sp>
      <p:sp>
        <p:nvSpPr>
          <p:cNvPr id="29" name="Text 27"/>
          <p:cNvSpPr/>
          <p:nvPr/>
        </p:nvSpPr>
        <p:spPr>
          <a:xfrm>
            <a:off x="4187952" y="4361688"/>
            <a:ext cx="475488" cy="548640"/>
          </a:xfrm>
          <a:prstGeom prst="rect">
            <a:avLst/>
          </a:prstGeom>
          <a:noFill/>
          <a:ln/>
        </p:spPr>
        <p:txBody>
          <a:bodyPr wrap="square" rtlCol="0" anchor="ctr"/>
          <a:lstStyle/>
          <a:p>
            <a:pPr marL="0" indent="0" algn="ctr">
              <a:buNone/>
            </a:pPr>
            <a:r>
              <a:rPr lang="en-US" sz="1400" b="1" dirty="0">
                <a:solidFill>
                  <a:srgbClr val="3D2A8A"/>
                </a:solidFill>
                <a:latin typeface="Trebuchet MS" pitchFamily="34" charset="0"/>
                <a:ea typeface="Trebuchet MS" pitchFamily="34" charset="-122"/>
                <a:cs typeface="Trebuchet MS" pitchFamily="34" charset="-120"/>
              </a:rPr>
              <a:t>++</a:t>
            </a:r>
            <a:endParaRPr lang="en-US" sz="1400" dirty="0"/>
          </a:p>
        </p:txBody>
      </p:sp>
      <p:sp>
        <p:nvSpPr>
          <p:cNvPr id="30" name="Text 28"/>
          <p:cNvSpPr/>
          <p:nvPr/>
        </p:nvSpPr>
        <p:spPr>
          <a:xfrm>
            <a:off x="4709160" y="4407408"/>
            <a:ext cx="1627632" cy="457200"/>
          </a:xfrm>
          <a:prstGeom prst="rect">
            <a:avLst/>
          </a:prstGeom>
          <a:noFill/>
          <a:ln/>
        </p:spPr>
        <p:txBody>
          <a:bodyPr wrap="square" rtlCol="0" anchor="t"/>
          <a:lstStyle/>
          <a:p>
            <a:pPr marL="0" indent="0">
              <a:buNone/>
            </a:pPr>
            <a:r>
              <a:rPr lang="en-US" sz="900" dirty="0">
                <a:solidFill>
                  <a:srgbClr val="1A1730"/>
                </a:solidFill>
                <a:latin typeface="Trebuchet MS" pitchFamily="34" charset="0"/>
                <a:ea typeface="Trebuchet MS" pitchFamily="34" charset="-122"/>
                <a:cs typeface="Trebuchet MS" pitchFamily="34" charset="-120"/>
              </a:rPr>
              <a:t>Growing Stronger — Becoming consistent with occasional reminders</a:t>
            </a:r>
            <a:endParaRPr lang="en-US" sz="900" dirty="0"/>
          </a:p>
        </p:txBody>
      </p:sp>
      <p:sp>
        <p:nvSpPr>
          <p:cNvPr id="31" name="Shape 29"/>
          <p:cNvSpPr/>
          <p:nvPr/>
        </p:nvSpPr>
        <p:spPr>
          <a:xfrm>
            <a:off x="6537960" y="4361688"/>
            <a:ext cx="2286000" cy="548640"/>
          </a:xfrm>
          <a:prstGeom prst="roundRect">
            <a:avLst>
              <a:gd name="adj" fmla="val 8333"/>
            </a:avLst>
          </a:prstGeom>
          <a:solidFill>
            <a:srgbClr val="FFFFFF"/>
          </a:solidFill>
          <a:ln w="12700">
            <a:solidFill>
              <a:srgbClr val="DDD8F0"/>
            </a:solidFill>
            <a:prstDash val="solid"/>
          </a:ln>
        </p:spPr>
        <p:txBody>
          <a:bodyPr/>
          <a:lstStyle/>
          <a:p>
            <a:endParaRPr lang="en-US"/>
          </a:p>
        </p:txBody>
      </p:sp>
      <p:sp>
        <p:nvSpPr>
          <p:cNvPr id="32" name="Text 30"/>
          <p:cNvSpPr/>
          <p:nvPr/>
        </p:nvSpPr>
        <p:spPr>
          <a:xfrm>
            <a:off x="6611112" y="4361688"/>
            <a:ext cx="475488" cy="548640"/>
          </a:xfrm>
          <a:prstGeom prst="rect">
            <a:avLst/>
          </a:prstGeom>
          <a:noFill/>
          <a:ln/>
        </p:spPr>
        <p:txBody>
          <a:bodyPr wrap="square" rtlCol="0" anchor="ctr"/>
          <a:lstStyle/>
          <a:p>
            <a:pPr marL="0" indent="0" algn="ctr">
              <a:buNone/>
            </a:pPr>
            <a:r>
              <a:rPr lang="en-US" sz="1400" b="1" dirty="0">
                <a:solidFill>
                  <a:srgbClr val="3D2A8A"/>
                </a:solidFill>
                <a:latin typeface="Trebuchet MS" pitchFamily="34" charset="0"/>
                <a:ea typeface="Trebuchet MS" pitchFamily="34" charset="-122"/>
                <a:cs typeface="Trebuchet MS" pitchFamily="34" charset="-120"/>
              </a:rPr>
              <a:t>+</a:t>
            </a:r>
            <a:endParaRPr lang="en-US" sz="1400" dirty="0"/>
          </a:p>
        </p:txBody>
      </p:sp>
      <p:sp>
        <p:nvSpPr>
          <p:cNvPr id="33" name="Text 31"/>
          <p:cNvSpPr/>
          <p:nvPr/>
        </p:nvSpPr>
        <p:spPr>
          <a:xfrm>
            <a:off x="7132320" y="4407408"/>
            <a:ext cx="1627632" cy="457200"/>
          </a:xfrm>
          <a:prstGeom prst="rect">
            <a:avLst/>
          </a:prstGeom>
          <a:noFill/>
          <a:ln/>
        </p:spPr>
        <p:txBody>
          <a:bodyPr wrap="square" rtlCol="0" anchor="t"/>
          <a:lstStyle/>
          <a:p>
            <a:pPr marL="0" indent="0">
              <a:buNone/>
            </a:pPr>
            <a:r>
              <a:rPr lang="en-US" sz="900" dirty="0">
                <a:solidFill>
                  <a:srgbClr val="1A1730"/>
                </a:solidFill>
                <a:latin typeface="Trebuchet MS" pitchFamily="34" charset="0"/>
                <a:ea typeface="Trebuchet MS" pitchFamily="34" charset="-122"/>
                <a:cs typeface="Trebuchet MS" pitchFamily="34" charset="-120"/>
              </a:rPr>
              <a:t>Beginning to Develop — Developing with frequent support and guidance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2A1C6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00000">
              <a:alpha val="25000"/>
            </a:srgbClr>
          </a:solidFill>
          <a:ln w="12700">
            <a:solidFill>
              <a:srgbClr val="000000"/>
            </a:solidFill>
            <a:prstDash val="solid"/>
          </a:ln>
        </p:spPr>
        <p:txBody>
          <a:bodyPr/>
          <a:lstStyle/>
          <a:p>
            <a:endParaRPr lang="en-US"/>
          </a:p>
        </p:txBody>
      </p:sp>
      <p:sp>
        <p:nvSpPr>
          <p:cNvPr id="3" name="Text 1"/>
          <p:cNvSpPr/>
          <p:nvPr/>
        </p:nvSpPr>
        <p:spPr>
          <a:xfrm>
            <a:off x="457200" y="182880"/>
            <a:ext cx="8229600" cy="621792"/>
          </a:xfrm>
          <a:prstGeom prst="rect">
            <a:avLst/>
          </a:prstGeom>
          <a:noFill/>
          <a:ln/>
        </p:spPr>
        <p:txBody>
          <a:bodyPr wrap="square" rtlCol="0" anchor="ctr"/>
          <a:lstStyle/>
          <a:p>
            <a:pPr marL="0" indent="0" algn="ctr">
              <a:buNone/>
            </a:pPr>
            <a:r>
              <a:rPr lang="en-US" sz="2800" b="1" dirty="0">
                <a:solidFill>
                  <a:srgbClr val="FFFFFF"/>
                </a:solidFill>
                <a:latin typeface="Trebuchet MS" pitchFamily="34" charset="0"/>
                <a:ea typeface="Trebuchet MS" pitchFamily="34" charset="-122"/>
                <a:cs typeface="Trebuchet MS" pitchFamily="34" charset="-120"/>
              </a:rPr>
              <a:t>Traditional Grading vs. Performance Reporting</a:t>
            </a:r>
            <a:endParaRPr lang="en-US" sz="2800" dirty="0"/>
          </a:p>
        </p:txBody>
      </p:sp>
      <p:sp>
        <p:nvSpPr>
          <p:cNvPr id="4" name="Shape 2"/>
          <p:cNvSpPr/>
          <p:nvPr/>
        </p:nvSpPr>
        <p:spPr>
          <a:xfrm>
            <a:off x="2926080" y="859536"/>
            <a:ext cx="3291840" cy="45720"/>
          </a:xfrm>
          <a:prstGeom prst="rect">
            <a:avLst/>
          </a:prstGeom>
          <a:solidFill>
            <a:srgbClr val="F0A500"/>
          </a:solidFill>
          <a:ln w="12700">
            <a:solidFill>
              <a:srgbClr val="F0A500"/>
            </a:solidFill>
            <a:prstDash val="solid"/>
          </a:ln>
        </p:spPr>
        <p:txBody>
          <a:bodyPr/>
          <a:lstStyle/>
          <a:p>
            <a:endParaRPr lang="en-US"/>
          </a:p>
        </p:txBody>
      </p:sp>
      <p:sp>
        <p:nvSpPr>
          <p:cNvPr id="5" name="Shape 3"/>
          <p:cNvSpPr/>
          <p:nvPr/>
        </p:nvSpPr>
        <p:spPr>
          <a:xfrm>
            <a:off x="274320" y="987552"/>
            <a:ext cx="4096512" cy="384048"/>
          </a:xfrm>
          <a:prstGeom prst="roundRect">
            <a:avLst>
              <a:gd name="adj" fmla="val 14286"/>
            </a:avLst>
          </a:prstGeom>
          <a:solidFill>
            <a:srgbClr val="C84B31"/>
          </a:solidFill>
          <a:ln w="12700">
            <a:solidFill>
              <a:srgbClr val="C84B31"/>
            </a:solidFill>
            <a:prstDash val="solid"/>
          </a:ln>
        </p:spPr>
        <p:txBody>
          <a:bodyPr/>
          <a:lstStyle/>
          <a:p>
            <a:endParaRPr lang="en-US"/>
          </a:p>
        </p:txBody>
      </p:sp>
      <p:sp>
        <p:nvSpPr>
          <p:cNvPr id="6" name="Text 4"/>
          <p:cNvSpPr/>
          <p:nvPr/>
        </p:nvSpPr>
        <p:spPr>
          <a:xfrm>
            <a:off x="384048" y="987552"/>
            <a:ext cx="3931920" cy="384048"/>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  Traditional Grading</a:t>
            </a:r>
            <a:endParaRPr lang="en-US" sz="1300" dirty="0"/>
          </a:p>
        </p:txBody>
      </p:sp>
      <p:sp>
        <p:nvSpPr>
          <p:cNvPr id="7" name="Shape 5"/>
          <p:cNvSpPr/>
          <p:nvPr/>
        </p:nvSpPr>
        <p:spPr>
          <a:xfrm>
            <a:off x="4773168" y="987552"/>
            <a:ext cx="4096512" cy="384048"/>
          </a:xfrm>
          <a:prstGeom prst="roundRect">
            <a:avLst>
              <a:gd name="adj" fmla="val 14286"/>
            </a:avLst>
          </a:prstGeom>
          <a:solidFill>
            <a:srgbClr val="2D7A3A"/>
          </a:solidFill>
          <a:ln w="12700">
            <a:solidFill>
              <a:srgbClr val="2D7A3A"/>
            </a:solidFill>
            <a:prstDash val="solid"/>
          </a:ln>
        </p:spPr>
        <p:txBody>
          <a:bodyPr/>
          <a:lstStyle/>
          <a:p>
            <a:endParaRPr lang="en-US"/>
          </a:p>
        </p:txBody>
      </p:sp>
      <p:sp>
        <p:nvSpPr>
          <p:cNvPr id="8" name="Text 6"/>
          <p:cNvSpPr/>
          <p:nvPr/>
        </p:nvSpPr>
        <p:spPr>
          <a:xfrm>
            <a:off x="4882896" y="987552"/>
            <a:ext cx="3931920" cy="384048"/>
          </a:xfrm>
          <a:prstGeom prst="rect">
            <a:avLst/>
          </a:prstGeom>
          <a:noFill/>
          <a:ln/>
        </p:spPr>
        <p:txBody>
          <a:bodyPr wrap="square"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  Performance Reporting</a:t>
            </a:r>
            <a:endParaRPr lang="en-US" sz="1300" dirty="0"/>
          </a:p>
        </p:txBody>
      </p:sp>
      <p:sp>
        <p:nvSpPr>
          <p:cNvPr id="9" name="Text 7"/>
          <p:cNvSpPr/>
          <p:nvPr/>
        </p:nvSpPr>
        <p:spPr>
          <a:xfrm>
            <a:off x="4370832" y="987552"/>
            <a:ext cx="402336" cy="384048"/>
          </a:xfrm>
          <a:prstGeom prst="rect">
            <a:avLst/>
          </a:prstGeom>
          <a:noFill/>
          <a:ln/>
        </p:spPr>
        <p:txBody>
          <a:bodyPr wrap="square" rtlCol="0" anchor="ctr"/>
          <a:lstStyle/>
          <a:p>
            <a:pPr marL="0" indent="0" algn="ctr">
              <a:buNone/>
            </a:pPr>
            <a:r>
              <a:rPr lang="en-US" sz="1400" b="1" dirty="0">
                <a:solidFill>
                  <a:srgbClr val="F0A500"/>
                </a:solidFill>
                <a:latin typeface="Trebuchet MS" pitchFamily="34" charset="0"/>
                <a:ea typeface="Trebuchet MS" pitchFamily="34" charset="-122"/>
                <a:cs typeface="Trebuchet MS" pitchFamily="34" charset="-120"/>
              </a:rPr>
              <a:t>VS</a:t>
            </a:r>
            <a:endParaRPr lang="en-US" sz="1400" dirty="0"/>
          </a:p>
        </p:txBody>
      </p:sp>
      <p:sp>
        <p:nvSpPr>
          <p:cNvPr id="10" name="Shape 8"/>
          <p:cNvSpPr/>
          <p:nvPr/>
        </p:nvSpPr>
        <p:spPr>
          <a:xfrm>
            <a:off x="274320" y="1481328"/>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11" name="Shape 9"/>
          <p:cNvSpPr/>
          <p:nvPr/>
        </p:nvSpPr>
        <p:spPr>
          <a:xfrm>
            <a:off x="274320" y="1481328"/>
            <a:ext cx="91440" cy="603504"/>
          </a:xfrm>
          <a:prstGeom prst="rect">
            <a:avLst/>
          </a:prstGeom>
          <a:solidFill>
            <a:srgbClr val="C84B31"/>
          </a:solidFill>
          <a:ln w="12700">
            <a:solidFill>
              <a:srgbClr val="C84B31"/>
            </a:solidFill>
            <a:prstDash val="solid"/>
          </a:ln>
        </p:spPr>
        <p:txBody>
          <a:bodyPr/>
          <a:lstStyle/>
          <a:p>
            <a:endParaRPr lang="en-US"/>
          </a:p>
        </p:txBody>
      </p:sp>
      <p:sp>
        <p:nvSpPr>
          <p:cNvPr id="12" name="Text 10"/>
          <p:cNvSpPr/>
          <p:nvPr/>
        </p:nvSpPr>
        <p:spPr>
          <a:xfrm>
            <a:off x="457200" y="1508760"/>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One letter or percentage blends mastery, effort, homework &amp; behavior</a:t>
            </a:r>
            <a:endParaRPr lang="en-US" sz="1050" dirty="0"/>
          </a:p>
        </p:txBody>
      </p:sp>
      <p:sp>
        <p:nvSpPr>
          <p:cNvPr id="13" name="Shape 11"/>
          <p:cNvSpPr/>
          <p:nvPr/>
        </p:nvSpPr>
        <p:spPr>
          <a:xfrm>
            <a:off x="4773168" y="1481328"/>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14" name="Shape 12"/>
          <p:cNvSpPr/>
          <p:nvPr/>
        </p:nvSpPr>
        <p:spPr>
          <a:xfrm>
            <a:off x="4773168" y="1481328"/>
            <a:ext cx="91440" cy="603504"/>
          </a:xfrm>
          <a:prstGeom prst="rect">
            <a:avLst/>
          </a:prstGeom>
          <a:solidFill>
            <a:srgbClr val="2D7A3A"/>
          </a:solidFill>
          <a:ln w="12700">
            <a:solidFill>
              <a:srgbClr val="2D7A3A"/>
            </a:solidFill>
            <a:prstDash val="solid"/>
          </a:ln>
        </p:spPr>
        <p:txBody>
          <a:bodyPr/>
          <a:lstStyle/>
          <a:p>
            <a:endParaRPr lang="en-US"/>
          </a:p>
        </p:txBody>
      </p:sp>
      <p:sp>
        <p:nvSpPr>
          <p:cNvPr id="15" name="Text 13"/>
          <p:cNvSpPr/>
          <p:nvPr/>
        </p:nvSpPr>
        <p:spPr>
          <a:xfrm>
            <a:off x="4956048" y="1508760"/>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Academic mastery and learning behaviors are always reported separately</a:t>
            </a:r>
            <a:endParaRPr lang="en-US" sz="1050" dirty="0"/>
          </a:p>
        </p:txBody>
      </p:sp>
      <p:sp>
        <p:nvSpPr>
          <p:cNvPr id="16" name="Shape 14"/>
          <p:cNvSpPr/>
          <p:nvPr/>
        </p:nvSpPr>
        <p:spPr>
          <a:xfrm>
            <a:off x="274320" y="2185416"/>
            <a:ext cx="4096512" cy="603504"/>
          </a:xfrm>
          <a:prstGeom prst="roundRect">
            <a:avLst>
              <a:gd name="adj" fmla="val 7576"/>
            </a:avLst>
          </a:prstGeom>
          <a:solidFill>
            <a:srgbClr val="F8F7FF"/>
          </a:solidFill>
          <a:ln w="12700">
            <a:solidFill>
              <a:srgbClr val="F8F7FF"/>
            </a:solidFill>
            <a:prstDash val="solid"/>
          </a:ln>
        </p:spPr>
        <p:txBody>
          <a:bodyPr/>
          <a:lstStyle/>
          <a:p>
            <a:endParaRPr lang="en-US"/>
          </a:p>
        </p:txBody>
      </p:sp>
      <p:sp>
        <p:nvSpPr>
          <p:cNvPr id="17" name="Shape 15"/>
          <p:cNvSpPr/>
          <p:nvPr/>
        </p:nvSpPr>
        <p:spPr>
          <a:xfrm>
            <a:off x="274320" y="2185416"/>
            <a:ext cx="91440" cy="603504"/>
          </a:xfrm>
          <a:prstGeom prst="rect">
            <a:avLst/>
          </a:prstGeom>
          <a:solidFill>
            <a:srgbClr val="C84B31"/>
          </a:solidFill>
          <a:ln w="12700">
            <a:solidFill>
              <a:srgbClr val="C84B31"/>
            </a:solidFill>
            <a:prstDash val="solid"/>
          </a:ln>
        </p:spPr>
        <p:txBody>
          <a:bodyPr/>
          <a:lstStyle/>
          <a:p>
            <a:endParaRPr lang="en-US"/>
          </a:p>
        </p:txBody>
      </p:sp>
      <p:sp>
        <p:nvSpPr>
          <p:cNvPr id="18" name="Text 16"/>
          <p:cNvSpPr/>
          <p:nvPr/>
        </p:nvSpPr>
        <p:spPr>
          <a:xfrm>
            <a:off x="457200" y="2212848"/>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 'B' can mean different things at different schools or with different teachers</a:t>
            </a:r>
            <a:endParaRPr lang="en-US" sz="1050" dirty="0"/>
          </a:p>
        </p:txBody>
      </p:sp>
      <p:sp>
        <p:nvSpPr>
          <p:cNvPr id="19" name="Shape 17"/>
          <p:cNvSpPr/>
          <p:nvPr/>
        </p:nvSpPr>
        <p:spPr>
          <a:xfrm>
            <a:off x="4773168" y="2185416"/>
            <a:ext cx="4096512" cy="603504"/>
          </a:xfrm>
          <a:prstGeom prst="roundRect">
            <a:avLst>
              <a:gd name="adj" fmla="val 7576"/>
            </a:avLst>
          </a:prstGeom>
          <a:solidFill>
            <a:srgbClr val="F8F7FF"/>
          </a:solidFill>
          <a:ln w="12700">
            <a:solidFill>
              <a:srgbClr val="F8F7FF"/>
            </a:solidFill>
            <a:prstDash val="solid"/>
          </a:ln>
        </p:spPr>
        <p:txBody>
          <a:bodyPr/>
          <a:lstStyle/>
          <a:p>
            <a:endParaRPr lang="en-US"/>
          </a:p>
        </p:txBody>
      </p:sp>
      <p:sp>
        <p:nvSpPr>
          <p:cNvPr id="20" name="Shape 18"/>
          <p:cNvSpPr/>
          <p:nvPr/>
        </p:nvSpPr>
        <p:spPr>
          <a:xfrm>
            <a:off x="4773168" y="2185416"/>
            <a:ext cx="91440" cy="603504"/>
          </a:xfrm>
          <a:prstGeom prst="rect">
            <a:avLst/>
          </a:prstGeom>
          <a:solidFill>
            <a:srgbClr val="2D7A3A"/>
          </a:solidFill>
          <a:ln w="12700">
            <a:solidFill>
              <a:srgbClr val="2D7A3A"/>
            </a:solidFill>
            <a:prstDash val="solid"/>
          </a:ln>
        </p:spPr>
        <p:txBody>
          <a:bodyPr/>
          <a:lstStyle/>
          <a:p>
            <a:endParaRPr lang="en-US"/>
          </a:p>
        </p:txBody>
      </p:sp>
      <p:sp>
        <p:nvSpPr>
          <p:cNvPr id="21" name="Text 19"/>
          <p:cNvSpPr/>
          <p:nvPr/>
        </p:nvSpPr>
        <p:spPr>
          <a:xfrm>
            <a:off x="4956048" y="2212848"/>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 '3' means exactly the same thing at every DoDEA school worldwide</a:t>
            </a:r>
            <a:endParaRPr lang="en-US" sz="1050" dirty="0"/>
          </a:p>
        </p:txBody>
      </p:sp>
      <p:sp>
        <p:nvSpPr>
          <p:cNvPr id="22" name="Shape 20"/>
          <p:cNvSpPr/>
          <p:nvPr/>
        </p:nvSpPr>
        <p:spPr>
          <a:xfrm>
            <a:off x="274320" y="2889504"/>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23" name="Shape 21"/>
          <p:cNvSpPr/>
          <p:nvPr/>
        </p:nvSpPr>
        <p:spPr>
          <a:xfrm>
            <a:off x="274320" y="2889504"/>
            <a:ext cx="91440" cy="603504"/>
          </a:xfrm>
          <a:prstGeom prst="rect">
            <a:avLst/>
          </a:prstGeom>
          <a:solidFill>
            <a:srgbClr val="C84B31"/>
          </a:solidFill>
          <a:ln w="12700">
            <a:solidFill>
              <a:srgbClr val="C84B31"/>
            </a:solidFill>
            <a:prstDash val="solid"/>
          </a:ln>
        </p:spPr>
        <p:txBody>
          <a:bodyPr/>
          <a:lstStyle/>
          <a:p>
            <a:endParaRPr lang="en-US"/>
          </a:p>
        </p:txBody>
      </p:sp>
      <p:sp>
        <p:nvSpPr>
          <p:cNvPr id="24" name="Text 22"/>
          <p:cNvSpPr/>
          <p:nvPr/>
        </p:nvSpPr>
        <p:spPr>
          <a:xfrm>
            <a:off x="457200" y="2916936"/>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Early low scores drag down averages — even after a student has learned the material</a:t>
            </a:r>
            <a:endParaRPr lang="en-US" sz="1050" dirty="0"/>
          </a:p>
        </p:txBody>
      </p:sp>
      <p:sp>
        <p:nvSpPr>
          <p:cNvPr id="25" name="Shape 23"/>
          <p:cNvSpPr/>
          <p:nvPr/>
        </p:nvSpPr>
        <p:spPr>
          <a:xfrm>
            <a:off x="4773168" y="2889504"/>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26" name="Shape 24"/>
          <p:cNvSpPr/>
          <p:nvPr/>
        </p:nvSpPr>
        <p:spPr>
          <a:xfrm>
            <a:off x="4773168" y="2889504"/>
            <a:ext cx="91440" cy="603504"/>
          </a:xfrm>
          <a:prstGeom prst="rect">
            <a:avLst/>
          </a:prstGeom>
          <a:solidFill>
            <a:srgbClr val="2D7A3A"/>
          </a:solidFill>
          <a:ln w="12700">
            <a:solidFill>
              <a:srgbClr val="2D7A3A"/>
            </a:solidFill>
            <a:prstDash val="solid"/>
          </a:ln>
        </p:spPr>
        <p:txBody>
          <a:bodyPr/>
          <a:lstStyle/>
          <a:p>
            <a:endParaRPr lang="en-US"/>
          </a:p>
        </p:txBody>
      </p:sp>
      <p:sp>
        <p:nvSpPr>
          <p:cNvPr id="27" name="Text 25"/>
          <p:cNvSpPr/>
          <p:nvPr/>
        </p:nvSpPr>
        <p:spPr>
          <a:xfrm>
            <a:off x="4956048" y="2916936"/>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Level reflects the most recent and most consistent evidence — where the student is NOW</a:t>
            </a:r>
            <a:endParaRPr lang="en-US" sz="1050" dirty="0"/>
          </a:p>
        </p:txBody>
      </p:sp>
      <p:sp>
        <p:nvSpPr>
          <p:cNvPr id="28" name="Shape 26"/>
          <p:cNvSpPr/>
          <p:nvPr/>
        </p:nvSpPr>
        <p:spPr>
          <a:xfrm>
            <a:off x="274320" y="3593592"/>
            <a:ext cx="4096512" cy="603504"/>
          </a:xfrm>
          <a:prstGeom prst="roundRect">
            <a:avLst>
              <a:gd name="adj" fmla="val 7576"/>
            </a:avLst>
          </a:prstGeom>
          <a:solidFill>
            <a:srgbClr val="F8F7FF"/>
          </a:solidFill>
          <a:ln w="12700">
            <a:solidFill>
              <a:srgbClr val="F8F7FF"/>
            </a:solidFill>
            <a:prstDash val="solid"/>
          </a:ln>
        </p:spPr>
        <p:txBody>
          <a:bodyPr/>
          <a:lstStyle/>
          <a:p>
            <a:endParaRPr lang="en-US"/>
          </a:p>
        </p:txBody>
      </p:sp>
      <p:sp>
        <p:nvSpPr>
          <p:cNvPr id="29" name="Shape 27"/>
          <p:cNvSpPr/>
          <p:nvPr/>
        </p:nvSpPr>
        <p:spPr>
          <a:xfrm>
            <a:off x="274320" y="3593592"/>
            <a:ext cx="91440" cy="603504"/>
          </a:xfrm>
          <a:prstGeom prst="rect">
            <a:avLst/>
          </a:prstGeom>
          <a:solidFill>
            <a:srgbClr val="C84B31"/>
          </a:solidFill>
          <a:ln w="12700">
            <a:solidFill>
              <a:srgbClr val="C84B31"/>
            </a:solidFill>
            <a:prstDash val="solid"/>
          </a:ln>
        </p:spPr>
        <p:txBody>
          <a:bodyPr/>
          <a:lstStyle/>
          <a:p>
            <a:endParaRPr lang="en-US"/>
          </a:p>
        </p:txBody>
      </p:sp>
      <p:sp>
        <p:nvSpPr>
          <p:cNvPr id="30" name="Text 28"/>
          <p:cNvSpPr/>
          <p:nvPr/>
        </p:nvSpPr>
        <p:spPr>
          <a:xfrm>
            <a:off x="457200" y="3621024"/>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Formative practice and summative assessments are averaged together</a:t>
            </a:r>
            <a:endParaRPr lang="en-US" sz="1050" dirty="0"/>
          </a:p>
        </p:txBody>
      </p:sp>
      <p:sp>
        <p:nvSpPr>
          <p:cNvPr id="31" name="Shape 29"/>
          <p:cNvSpPr/>
          <p:nvPr/>
        </p:nvSpPr>
        <p:spPr>
          <a:xfrm>
            <a:off x="4773168" y="3593592"/>
            <a:ext cx="4096512" cy="603504"/>
          </a:xfrm>
          <a:prstGeom prst="roundRect">
            <a:avLst>
              <a:gd name="adj" fmla="val 7576"/>
            </a:avLst>
          </a:prstGeom>
          <a:solidFill>
            <a:srgbClr val="F8F7FF"/>
          </a:solidFill>
          <a:ln w="12700">
            <a:solidFill>
              <a:srgbClr val="F8F7FF"/>
            </a:solidFill>
            <a:prstDash val="solid"/>
          </a:ln>
        </p:spPr>
        <p:txBody>
          <a:bodyPr/>
          <a:lstStyle/>
          <a:p>
            <a:endParaRPr lang="en-US"/>
          </a:p>
        </p:txBody>
      </p:sp>
      <p:sp>
        <p:nvSpPr>
          <p:cNvPr id="32" name="Shape 30"/>
          <p:cNvSpPr/>
          <p:nvPr/>
        </p:nvSpPr>
        <p:spPr>
          <a:xfrm>
            <a:off x="4773168" y="3593592"/>
            <a:ext cx="91440" cy="603504"/>
          </a:xfrm>
          <a:prstGeom prst="rect">
            <a:avLst/>
          </a:prstGeom>
          <a:solidFill>
            <a:srgbClr val="2D7A3A"/>
          </a:solidFill>
          <a:ln w="12700">
            <a:solidFill>
              <a:srgbClr val="2D7A3A"/>
            </a:solidFill>
            <a:prstDash val="solid"/>
          </a:ln>
        </p:spPr>
        <p:txBody>
          <a:bodyPr/>
          <a:lstStyle/>
          <a:p>
            <a:endParaRPr lang="en-US"/>
          </a:p>
        </p:txBody>
      </p:sp>
      <p:sp>
        <p:nvSpPr>
          <p:cNvPr id="33" name="Text 31"/>
          <p:cNvSpPr/>
          <p:nvPr/>
        </p:nvSpPr>
        <p:spPr>
          <a:xfrm>
            <a:off x="4956048" y="3621024"/>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Practice builds learning; only summative assessments of learning determine the level</a:t>
            </a:r>
            <a:endParaRPr lang="en-US" sz="1050" dirty="0"/>
          </a:p>
        </p:txBody>
      </p:sp>
      <p:sp>
        <p:nvSpPr>
          <p:cNvPr id="34" name="Shape 32"/>
          <p:cNvSpPr/>
          <p:nvPr/>
        </p:nvSpPr>
        <p:spPr>
          <a:xfrm>
            <a:off x="274320" y="4297680"/>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35" name="Shape 33"/>
          <p:cNvSpPr/>
          <p:nvPr/>
        </p:nvSpPr>
        <p:spPr>
          <a:xfrm>
            <a:off x="274320" y="4297680"/>
            <a:ext cx="91440" cy="603504"/>
          </a:xfrm>
          <a:prstGeom prst="rect">
            <a:avLst/>
          </a:prstGeom>
          <a:solidFill>
            <a:srgbClr val="C84B31"/>
          </a:solidFill>
          <a:ln w="12700">
            <a:solidFill>
              <a:srgbClr val="C84B31"/>
            </a:solidFill>
            <a:prstDash val="solid"/>
          </a:ln>
        </p:spPr>
        <p:txBody>
          <a:bodyPr/>
          <a:lstStyle/>
          <a:p>
            <a:endParaRPr lang="en-US"/>
          </a:p>
        </p:txBody>
      </p:sp>
      <p:sp>
        <p:nvSpPr>
          <p:cNvPr id="36" name="Text 34"/>
          <p:cNvSpPr/>
          <p:nvPr/>
        </p:nvSpPr>
        <p:spPr>
          <a:xfrm>
            <a:off x="457200" y="4325112"/>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No 'exceeds' conversation — grade stops at the standard without nuance beyond</a:t>
            </a:r>
            <a:endParaRPr lang="en-US" sz="1050" dirty="0"/>
          </a:p>
        </p:txBody>
      </p:sp>
      <p:sp>
        <p:nvSpPr>
          <p:cNvPr id="37" name="Shape 35"/>
          <p:cNvSpPr/>
          <p:nvPr/>
        </p:nvSpPr>
        <p:spPr>
          <a:xfrm>
            <a:off x="4773168" y="4297680"/>
            <a:ext cx="4096512" cy="603504"/>
          </a:xfrm>
          <a:prstGeom prst="roundRect">
            <a:avLst>
              <a:gd name="adj" fmla="val 7576"/>
            </a:avLst>
          </a:prstGeom>
          <a:solidFill>
            <a:srgbClr val="FFFFFF"/>
          </a:solidFill>
          <a:ln w="12700">
            <a:solidFill>
              <a:srgbClr val="FFFFFF"/>
            </a:solidFill>
            <a:prstDash val="solid"/>
          </a:ln>
        </p:spPr>
        <p:txBody>
          <a:bodyPr/>
          <a:lstStyle/>
          <a:p>
            <a:endParaRPr lang="en-US"/>
          </a:p>
        </p:txBody>
      </p:sp>
      <p:sp>
        <p:nvSpPr>
          <p:cNvPr id="38" name="Shape 36"/>
          <p:cNvSpPr/>
          <p:nvPr/>
        </p:nvSpPr>
        <p:spPr>
          <a:xfrm>
            <a:off x="4773168" y="4297680"/>
            <a:ext cx="91440" cy="603504"/>
          </a:xfrm>
          <a:prstGeom prst="rect">
            <a:avLst/>
          </a:prstGeom>
          <a:solidFill>
            <a:srgbClr val="2D7A3A"/>
          </a:solidFill>
          <a:ln w="12700">
            <a:solidFill>
              <a:srgbClr val="2D7A3A"/>
            </a:solidFill>
            <a:prstDash val="solid"/>
          </a:ln>
        </p:spPr>
        <p:txBody>
          <a:bodyPr/>
          <a:lstStyle/>
          <a:p>
            <a:endParaRPr lang="en-US"/>
          </a:p>
        </p:txBody>
      </p:sp>
      <p:sp>
        <p:nvSpPr>
          <p:cNvPr id="39" name="Text 37"/>
          <p:cNvSpPr/>
          <p:nvPr/>
        </p:nvSpPr>
        <p:spPr>
          <a:xfrm>
            <a:off x="4956048" y="4325112"/>
            <a:ext cx="3840480" cy="548640"/>
          </a:xfrm>
          <a:prstGeom prst="rect">
            <a:avLst/>
          </a:prstGeom>
          <a:noFill/>
          <a:ln/>
        </p:spPr>
        <p:txBody>
          <a:bodyPr wrap="square" rtlCol="0" anchor="ctr"/>
          <a:lstStyle/>
          <a:p>
            <a:pPr marL="0" indent="0">
              <a:buNone/>
            </a:pPr>
            <a:r>
              <a:rPr lang="en-US" sz="1050" dirty="0">
                <a:solidFill>
                  <a:srgbClr val="1A1730"/>
                </a:solidFill>
                <a:latin typeface="Trebuchet MS" pitchFamily="34" charset="0"/>
                <a:ea typeface="Trebuchet MS" pitchFamily="34" charset="-122"/>
                <a:cs typeface="Trebuchet MS" pitchFamily="34" charset="-120"/>
              </a:rPr>
              <a:t>Advanced learning is recognized through AAPS, extensions, and narrative comments</a:t>
            </a:r>
            <a:endParaRPr lang="en-US" sz="10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A7A68"/>
          </a:solidFill>
          <a:ln w="12700">
            <a:solidFill>
              <a:srgbClr val="0A7A68"/>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0A7A68"/>
          </a:solidFill>
          <a:ln w="12700">
            <a:solidFill>
              <a:srgbClr val="0A7A68"/>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2400" b="1" dirty="0">
                <a:solidFill>
                  <a:srgbClr val="FFFFFF"/>
                </a:solidFill>
                <a:latin typeface="Trebuchet MS" pitchFamily="34" charset="0"/>
                <a:ea typeface="Trebuchet MS" pitchFamily="34" charset="-122"/>
                <a:cs typeface="Trebuchet MS" pitchFamily="34" charset="-120"/>
              </a:rPr>
              <a:t>🪖  If You PCS — Your Child's Rights Are Protected</a:t>
            </a:r>
            <a:endParaRPr lang="en-US" sz="24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256032" y="1078992"/>
            <a:ext cx="8631936" cy="658368"/>
          </a:xfrm>
          <a:prstGeom prst="roundRect">
            <a:avLst>
              <a:gd name="adj" fmla="val 11111"/>
            </a:avLst>
          </a:prstGeom>
          <a:solidFill>
            <a:srgbClr val="E0F5F1"/>
          </a:solidFill>
          <a:ln w="19050">
            <a:solidFill>
              <a:srgbClr val="0A7A68"/>
            </a:solidFill>
            <a:prstDash val="solid"/>
          </a:ln>
        </p:spPr>
        <p:txBody>
          <a:bodyPr/>
          <a:lstStyle/>
          <a:p>
            <a:endParaRPr lang="en-US"/>
          </a:p>
        </p:txBody>
      </p:sp>
      <p:sp>
        <p:nvSpPr>
          <p:cNvPr id="7" name="Text 5"/>
          <p:cNvSpPr/>
          <p:nvPr/>
        </p:nvSpPr>
        <p:spPr>
          <a:xfrm>
            <a:off x="411480" y="1115568"/>
            <a:ext cx="8321040" cy="594360"/>
          </a:xfrm>
          <a:prstGeom prst="rect">
            <a:avLst/>
          </a:prstGeom>
          <a:noFill/>
          <a:ln/>
        </p:spPr>
        <p:txBody>
          <a:bodyPr wrap="square" rtlCol="0" anchor="ctr"/>
          <a:lstStyle/>
          <a:p>
            <a:pPr marL="0" indent="0">
              <a:buNone/>
            </a:pPr>
            <a:r>
              <a:rPr lang="en-US" sz="1150" b="1" dirty="0">
                <a:solidFill>
                  <a:srgbClr val="0A7A68"/>
                </a:solidFill>
                <a:latin typeface="Trebuchet MS" pitchFamily="34" charset="0"/>
                <a:ea typeface="Trebuchet MS" pitchFamily="34" charset="-122"/>
                <a:cs typeface="Trebuchet MS" pitchFamily="34" charset="-120"/>
              </a:rPr>
              <a:t>The Military Interstate Compact (MIC3)  </a:t>
            </a:r>
            <a:r>
              <a:rPr lang="en-US" sz="1150" dirty="0">
                <a:solidFill>
                  <a:srgbClr val="1A1730"/>
                </a:solidFill>
                <a:latin typeface="Trebuchet MS" pitchFamily="34" charset="0"/>
                <a:ea typeface="Trebuchet MS" pitchFamily="34" charset="-122"/>
                <a:cs typeface="Trebuchet MS" pitchFamily="34" charset="-120"/>
              </a:rPr>
              <a:t>is an agreement adopted by all 50 states and D.C. that protects military children during school transitions. When your child transfers from GES to a stateside public school, the receiving school is required to follow MIC3 — honoring placement, grade level, and services. Note: DoDEA schools overseas are not MIC3-bound, but receiving schools are.</a:t>
            </a:r>
            <a:endParaRPr lang="en-US" sz="1150" dirty="0"/>
          </a:p>
        </p:txBody>
      </p:sp>
      <p:sp>
        <p:nvSpPr>
          <p:cNvPr id="8" name="Shape 6"/>
          <p:cNvSpPr/>
          <p:nvPr/>
        </p:nvSpPr>
        <p:spPr>
          <a:xfrm>
            <a:off x="256032" y="1883664"/>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256032" y="1883664"/>
            <a:ext cx="2724912" cy="292608"/>
          </a:xfrm>
          <a:prstGeom prst="rect">
            <a:avLst/>
          </a:prstGeom>
          <a:solidFill>
            <a:srgbClr val="0A7A68"/>
          </a:solidFill>
          <a:ln w="12700">
            <a:solidFill>
              <a:srgbClr val="0A7A68"/>
            </a:solidFill>
            <a:prstDash val="solid"/>
          </a:ln>
        </p:spPr>
        <p:txBody>
          <a:bodyPr/>
          <a:lstStyle/>
          <a:p>
            <a:endParaRPr lang="en-US"/>
          </a:p>
        </p:txBody>
      </p:sp>
      <p:sp>
        <p:nvSpPr>
          <p:cNvPr id="10" name="Text 8"/>
          <p:cNvSpPr/>
          <p:nvPr/>
        </p:nvSpPr>
        <p:spPr>
          <a:xfrm>
            <a:off x="347472" y="1883664"/>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Placement Honored</a:t>
            </a:r>
            <a:endParaRPr lang="en-US" sz="1100" dirty="0"/>
          </a:p>
        </p:txBody>
      </p:sp>
      <p:sp>
        <p:nvSpPr>
          <p:cNvPr id="11" name="Text 9"/>
          <p:cNvSpPr/>
          <p:nvPr/>
        </p:nvSpPr>
        <p:spPr>
          <a:xfrm>
            <a:off x="347472" y="2212848"/>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The receiving school must place your child based on GES enrollment and assessments — including honors, gifted, and AAPS programs.</a:t>
            </a:r>
            <a:endParaRPr lang="en-US" sz="1000" dirty="0"/>
          </a:p>
        </p:txBody>
      </p:sp>
      <p:sp>
        <p:nvSpPr>
          <p:cNvPr id="12" name="Shape 10"/>
          <p:cNvSpPr/>
          <p:nvPr/>
        </p:nvSpPr>
        <p:spPr>
          <a:xfrm>
            <a:off x="3163824" y="1883664"/>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3163824" y="1883664"/>
            <a:ext cx="2724912" cy="292608"/>
          </a:xfrm>
          <a:prstGeom prst="rect">
            <a:avLst/>
          </a:prstGeom>
          <a:solidFill>
            <a:srgbClr val="0A7A68"/>
          </a:solidFill>
          <a:ln w="12700">
            <a:solidFill>
              <a:srgbClr val="0A7A68"/>
            </a:solidFill>
            <a:prstDash val="solid"/>
          </a:ln>
        </p:spPr>
        <p:txBody>
          <a:bodyPr/>
          <a:lstStyle/>
          <a:p>
            <a:endParaRPr lang="en-US"/>
          </a:p>
        </p:txBody>
      </p:sp>
      <p:sp>
        <p:nvSpPr>
          <p:cNvPr id="14" name="Text 12"/>
          <p:cNvSpPr/>
          <p:nvPr/>
        </p:nvSpPr>
        <p:spPr>
          <a:xfrm>
            <a:off x="3255264" y="1883664"/>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Records Travel With You</a:t>
            </a:r>
            <a:endParaRPr lang="en-US" sz="1100" dirty="0"/>
          </a:p>
        </p:txBody>
      </p:sp>
      <p:sp>
        <p:nvSpPr>
          <p:cNvPr id="15" name="Text 13"/>
          <p:cNvSpPr/>
          <p:nvPr/>
        </p:nvSpPr>
        <p:spPr>
          <a:xfrm>
            <a:off x="3255264" y="2212848"/>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GES provides hand-carried unofficial records so enrollment is never delayed. The receiving school must use them to enroll immediately.</a:t>
            </a:r>
            <a:endParaRPr lang="en-US" sz="1000" dirty="0"/>
          </a:p>
        </p:txBody>
      </p:sp>
      <p:sp>
        <p:nvSpPr>
          <p:cNvPr id="16" name="Shape 14"/>
          <p:cNvSpPr/>
          <p:nvPr/>
        </p:nvSpPr>
        <p:spPr>
          <a:xfrm>
            <a:off x="6071616" y="1883664"/>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5"/>
          <p:cNvSpPr/>
          <p:nvPr/>
        </p:nvSpPr>
        <p:spPr>
          <a:xfrm>
            <a:off x="6071616" y="1883664"/>
            <a:ext cx="2724912" cy="292608"/>
          </a:xfrm>
          <a:prstGeom prst="rect">
            <a:avLst/>
          </a:prstGeom>
          <a:solidFill>
            <a:srgbClr val="0A7A68"/>
          </a:solidFill>
          <a:ln w="12700">
            <a:solidFill>
              <a:srgbClr val="0A7A68"/>
            </a:solidFill>
            <a:prstDash val="solid"/>
          </a:ln>
        </p:spPr>
        <p:txBody>
          <a:bodyPr/>
          <a:lstStyle/>
          <a:p>
            <a:endParaRPr lang="en-US"/>
          </a:p>
        </p:txBody>
      </p:sp>
      <p:sp>
        <p:nvSpPr>
          <p:cNvPr id="18" name="Text 16"/>
          <p:cNvSpPr/>
          <p:nvPr/>
        </p:nvSpPr>
        <p:spPr>
          <a:xfrm>
            <a:off x="6163056" y="1883664"/>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Grade Level Protected</a:t>
            </a:r>
            <a:endParaRPr lang="en-US" sz="1100" dirty="0"/>
          </a:p>
        </p:txBody>
      </p:sp>
      <p:sp>
        <p:nvSpPr>
          <p:cNvPr id="19" name="Text 17"/>
          <p:cNvSpPr/>
          <p:nvPr/>
        </p:nvSpPr>
        <p:spPr>
          <a:xfrm>
            <a:off x="6163056" y="2212848"/>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Your child cannot be held back or demoted because the new report card format looks different from what a receiving school is used to.</a:t>
            </a:r>
            <a:endParaRPr lang="en-US" sz="1000" dirty="0"/>
          </a:p>
        </p:txBody>
      </p:sp>
      <p:sp>
        <p:nvSpPr>
          <p:cNvPr id="20" name="Shape 18"/>
          <p:cNvSpPr/>
          <p:nvPr/>
        </p:nvSpPr>
        <p:spPr>
          <a:xfrm>
            <a:off x="256032" y="3200400"/>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1" name="Shape 19"/>
          <p:cNvSpPr/>
          <p:nvPr/>
        </p:nvSpPr>
        <p:spPr>
          <a:xfrm>
            <a:off x="256032" y="3200400"/>
            <a:ext cx="2724912" cy="292608"/>
          </a:xfrm>
          <a:prstGeom prst="rect">
            <a:avLst/>
          </a:prstGeom>
          <a:solidFill>
            <a:srgbClr val="0A7A68"/>
          </a:solidFill>
          <a:ln w="12700">
            <a:solidFill>
              <a:srgbClr val="0A7A68"/>
            </a:solidFill>
            <a:prstDash val="solid"/>
          </a:ln>
        </p:spPr>
        <p:txBody>
          <a:bodyPr/>
          <a:lstStyle/>
          <a:p>
            <a:endParaRPr lang="en-US"/>
          </a:p>
        </p:txBody>
      </p:sp>
      <p:sp>
        <p:nvSpPr>
          <p:cNvPr id="22" name="Text 20"/>
          <p:cNvSpPr/>
          <p:nvPr/>
        </p:nvSpPr>
        <p:spPr>
          <a:xfrm>
            <a:off x="347472" y="3200400"/>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IEP &amp; 504 Continued</a:t>
            </a:r>
            <a:endParaRPr lang="en-US" sz="1100" dirty="0"/>
          </a:p>
        </p:txBody>
      </p:sp>
      <p:sp>
        <p:nvSpPr>
          <p:cNvPr id="23" name="Text 21"/>
          <p:cNvSpPr/>
          <p:nvPr/>
        </p:nvSpPr>
        <p:spPr>
          <a:xfrm>
            <a:off x="347472" y="3529584"/>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MIC3 requires comparable special education services and 504 accommodations to continue until the new school can re-evaluate.</a:t>
            </a:r>
            <a:endParaRPr lang="en-US" sz="1000" dirty="0"/>
          </a:p>
        </p:txBody>
      </p:sp>
      <p:sp>
        <p:nvSpPr>
          <p:cNvPr id="24" name="Shape 22"/>
          <p:cNvSpPr/>
          <p:nvPr/>
        </p:nvSpPr>
        <p:spPr>
          <a:xfrm>
            <a:off x="3163824" y="3200400"/>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5" name="Shape 23"/>
          <p:cNvSpPr/>
          <p:nvPr/>
        </p:nvSpPr>
        <p:spPr>
          <a:xfrm>
            <a:off x="3163824" y="3200400"/>
            <a:ext cx="2724912" cy="292608"/>
          </a:xfrm>
          <a:prstGeom prst="rect">
            <a:avLst/>
          </a:prstGeom>
          <a:solidFill>
            <a:srgbClr val="0A7A68"/>
          </a:solidFill>
          <a:ln w="12700">
            <a:solidFill>
              <a:srgbClr val="0A7A68"/>
            </a:solidFill>
            <a:prstDash val="solid"/>
          </a:ln>
        </p:spPr>
        <p:txBody>
          <a:bodyPr/>
          <a:lstStyle/>
          <a:p>
            <a:endParaRPr lang="en-US"/>
          </a:p>
        </p:txBody>
      </p:sp>
      <p:sp>
        <p:nvSpPr>
          <p:cNvPr id="26" name="Text 24"/>
          <p:cNvSpPr/>
          <p:nvPr/>
        </p:nvSpPr>
        <p:spPr>
          <a:xfrm>
            <a:off x="3255264" y="3200400"/>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Advanced Programs Maintained</a:t>
            </a:r>
            <a:endParaRPr lang="en-US" sz="1100" dirty="0"/>
          </a:p>
        </p:txBody>
      </p:sp>
      <p:sp>
        <p:nvSpPr>
          <p:cNvPr id="27" name="Text 25"/>
          <p:cNvSpPr/>
          <p:nvPr/>
        </p:nvSpPr>
        <p:spPr>
          <a:xfrm>
            <a:off x="3255264" y="3529584"/>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If your child is in AAPS or a gifted program at GES, the receiving school must honor that placement in an equivalent program.</a:t>
            </a:r>
            <a:endParaRPr lang="en-US" sz="1000" dirty="0"/>
          </a:p>
        </p:txBody>
      </p:sp>
      <p:sp>
        <p:nvSpPr>
          <p:cNvPr id="28" name="Shape 26"/>
          <p:cNvSpPr/>
          <p:nvPr/>
        </p:nvSpPr>
        <p:spPr>
          <a:xfrm>
            <a:off x="6071616" y="3200400"/>
            <a:ext cx="2724912" cy="1170432"/>
          </a:xfrm>
          <a:prstGeom prst="roundRect">
            <a:avLst>
              <a:gd name="adj" fmla="val 6250"/>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9" name="Shape 27"/>
          <p:cNvSpPr/>
          <p:nvPr/>
        </p:nvSpPr>
        <p:spPr>
          <a:xfrm>
            <a:off x="6071616" y="3200400"/>
            <a:ext cx="2724912" cy="292608"/>
          </a:xfrm>
          <a:prstGeom prst="rect">
            <a:avLst/>
          </a:prstGeom>
          <a:solidFill>
            <a:srgbClr val="0A7A68"/>
          </a:solidFill>
          <a:ln w="12700">
            <a:solidFill>
              <a:srgbClr val="0A7A68"/>
            </a:solidFill>
            <a:prstDash val="solid"/>
          </a:ln>
        </p:spPr>
        <p:txBody>
          <a:bodyPr/>
          <a:lstStyle/>
          <a:p>
            <a:endParaRPr lang="en-US"/>
          </a:p>
        </p:txBody>
      </p:sp>
      <p:sp>
        <p:nvSpPr>
          <p:cNvPr id="30" name="Text 28"/>
          <p:cNvSpPr/>
          <p:nvPr/>
        </p:nvSpPr>
        <p:spPr>
          <a:xfrm>
            <a:off x="6163056" y="3200400"/>
            <a:ext cx="2542032" cy="292608"/>
          </a:xfrm>
          <a:prstGeom prst="rect">
            <a:avLst/>
          </a:prstGeom>
          <a:noFill/>
          <a:ln/>
        </p:spPr>
        <p:txBody>
          <a:bodyPr wrap="square" lIns="0" tIns="0" rIns="0" bIns="0" rtlCol="0" anchor="ctr"/>
          <a:lstStyle/>
          <a:p>
            <a:pPr marL="0" indent="0">
              <a:buNone/>
            </a:pPr>
            <a:r>
              <a:rPr lang="en-US" sz="1100" b="1" dirty="0">
                <a:solidFill>
                  <a:srgbClr val="FFFFFF"/>
                </a:solidFill>
                <a:latin typeface="Trebuchet MS" pitchFamily="34" charset="0"/>
                <a:ea typeface="Trebuchet MS" pitchFamily="34" charset="-122"/>
                <a:cs typeface="Trebuchet MS" pitchFamily="34" charset="-120"/>
              </a:rPr>
              <a:t>Escalation Path</a:t>
            </a:r>
            <a:endParaRPr lang="en-US" sz="1100" dirty="0"/>
          </a:p>
        </p:txBody>
      </p:sp>
      <p:sp>
        <p:nvSpPr>
          <p:cNvPr id="31" name="Text 29"/>
          <p:cNvSpPr/>
          <p:nvPr/>
        </p:nvSpPr>
        <p:spPr>
          <a:xfrm>
            <a:off x="6163056" y="3529584"/>
            <a:ext cx="2560320" cy="804672"/>
          </a:xfrm>
          <a:prstGeom prst="rect">
            <a:avLst/>
          </a:prstGeom>
          <a:noFill/>
          <a:ln/>
        </p:spPr>
        <p:txBody>
          <a:bodyPr wrap="square" rtlCol="0" anchor="t"/>
          <a:lstStyle/>
          <a:p>
            <a:pPr marL="0" indent="0">
              <a:buNone/>
            </a:pPr>
            <a:r>
              <a:rPr lang="en-US" sz="1000" dirty="0">
                <a:solidFill>
                  <a:srgbClr val="1A1730"/>
                </a:solidFill>
                <a:latin typeface="Trebuchet MS" pitchFamily="34" charset="0"/>
                <a:ea typeface="Trebuchet MS" pitchFamily="34" charset="-122"/>
                <a:cs typeface="Trebuchet MS" pitchFamily="34" charset="-120"/>
              </a:rPr>
              <a:t>If issues arise: contact your installation School Liaison Officer or MIC3 National Office (mic3.net). The Compact has real enforcement.</a:t>
            </a:r>
            <a:endParaRPr lang="en-US" sz="1000" dirty="0"/>
          </a:p>
        </p:txBody>
      </p:sp>
      <p:sp>
        <p:nvSpPr>
          <p:cNvPr id="32" name="Shape 30"/>
          <p:cNvSpPr/>
          <p:nvPr/>
        </p:nvSpPr>
        <p:spPr>
          <a:xfrm>
            <a:off x="256032" y="4517136"/>
            <a:ext cx="8631936" cy="512064"/>
          </a:xfrm>
          <a:prstGeom prst="roundRect">
            <a:avLst>
              <a:gd name="adj" fmla="val 12500"/>
            </a:avLst>
          </a:prstGeom>
          <a:solidFill>
            <a:srgbClr val="EDE9FA"/>
          </a:solidFill>
          <a:ln w="12700">
            <a:solidFill>
              <a:srgbClr val="3D2A8A"/>
            </a:solidFill>
            <a:prstDash val="solid"/>
          </a:ln>
        </p:spPr>
        <p:txBody>
          <a:bodyPr/>
          <a:lstStyle/>
          <a:p>
            <a:endParaRPr lang="en-US"/>
          </a:p>
        </p:txBody>
      </p:sp>
      <p:sp>
        <p:nvSpPr>
          <p:cNvPr id="33" name="Text 31"/>
          <p:cNvSpPr/>
          <p:nvPr/>
        </p:nvSpPr>
        <p:spPr>
          <a:xfrm>
            <a:off x="402336" y="4544568"/>
            <a:ext cx="8321040" cy="457200"/>
          </a:xfrm>
          <a:prstGeom prst="rect">
            <a:avLst/>
          </a:prstGeom>
          <a:noFill/>
          <a:ln/>
        </p:spPr>
        <p:txBody>
          <a:bodyPr wrap="square" rtlCol="0" anchor="ctr"/>
          <a:lstStyle/>
          <a:p>
            <a:pPr marL="0" indent="0">
              <a:buNone/>
            </a:pPr>
            <a:r>
              <a:rPr lang="en-US" sz="1100" b="1" dirty="0">
                <a:solidFill>
                  <a:srgbClr val="3D2A8A"/>
                </a:solidFill>
                <a:latin typeface="Trebuchet MS" pitchFamily="34" charset="0"/>
                <a:ea typeface="Trebuchet MS" pitchFamily="34" charset="-122"/>
                <a:cs typeface="Trebuchet MS" pitchFamily="34" charset="-120"/>
              </a:rPr>
              <a:t>Why the new Performance Report actually helps: </a:t>
            </a:r>
            <a:r>
              <a:rPr lang="en-US" sz="1100" dirty="0">
                <a:solidFill>
                  <a:srgbClr val="1A1730"/>
                </a:solidFill>
                <a:latin typeface="Trebuchet MS" pitchFamily="34" charset="0"/>
                <a:ea typeface="Trebuchet MS" pitchFamily="34" charset="-122"/>
                <a:cs typeface="Trebuchet MS" pitchFamily="34" charset="-120"/>
              </a:rPr>
              <a:t>A '3 in Operations &amp; Algebraic Thinking' tells any teacher anywhere exactly where your child stands — far more clearly than a 'B in math' that means something different at every school.</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F0A500"/>
          </a:solidFill>
          <a:ln w="12700">
            <a:solidFill>
              <a:srgbClr val="F0A500"/>
            </a:solidFill>
            <a:prstDash val="solid"/>
          </a:ln>
        </p:spPr>
        <p:txBody>
          <a:bodyPr/>
          <a:lstStyle/>
          <a:p>
            <a:endParaRPr lang="en-US"/>
          </a:p>
        </p:txBody>
      </p:sp>
      <p:sp>
        <p:nvSpPr>
          <p:cNvPr id="3" name="Shape 1"/>
          <p:cNvSpPr/>
          <p:nvPr/>
        </p:nvSpPr>
        <p:spPr>
          <a:xfrm>
            <a:off x="109728" y="0"/>
            <a:ext cx="9034272" cy="914400"/>
          </a:xfrm>
          <a:prstGeom prst="rect">
            <a:avLst/>
          </a:prstGeom>
          <a:solidFill>
            <a:srgbClr val="2A1C60"/>
          </a:solidFill>
          <a:ln w="12700">
            <a:solidFill>
              <a:srgbClr val="2A1C60"/>
            </a:solidFill>
            <a:prstDash val="solid"/>
          </a:ln>
        </p:spPr>
        <p:txBody>
          <a:bodyPr/>
          <a:lstStyle/>
          <a:p>
            <a:endParaRPr lang="en-US"/>
          </a:p>
        </p:txBody>
      </p:sp>
      <p:sp>
        <p:nvSpPr>
          <p:cNvPr id="4" name="Text 2"/>
          <p:cNvSpPr/>
          <p:nvPr/>
        </p:nvSpPr>
        <p:spPr>
          <a:xfrm>
            <a:off x="320040" y="0"/>
            <a:ext cx="8503920" cy="914400"/>
          </a:xfrm>
          <a:prstGeom prst="rect">
            <a:avLst/>
          </a:prstGeom>
          <a:noFill/>
          <a:ln/>
        </p:spPr>
        <p:txBody>
          <a:bodyPr wrap="square"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What's Happening and When</a:t>
            </a:r>
            <a:endParaRPr lang="en-US" sz="3000" dirty="0"/>
          </a:p>
        </p:txBody>
      </p:sp>
      <p:sp>
        <p:nvSpPr>
          <p:cNvPr id="5" name="Shape 3"/>
          <p:cNvSpPr/>
          <p:nvPr/>
        </p:nvSpPr>
        <p:spPr>
          <a:xfrm>
            <a:off x="109728" y="914400"/>
            <a:ext cx="9034272" cy="64008"/>
          </a:xfrm>
          <a:prstGeom prst="rect">
            <a:avLst/>
          </a:prstGeom>
          <a:solidFill>
            <a:srgbClr val="F0A500"/>
          </a:solidFill>
          <a:ln w="12700">
            <a:solidFill>
              <a:srgbClr val="F0A500"/>
            </a:solidFill>
            <a:prstDash val="solid"/>
          </a:ln>
        </p:spPr>
        <p:txBody>
          <a:bodyPr/>
          <a:lstStyle/>
          <a:p>
            <a:endParaRPr lang="en-US"/>
          </a:p>
        </p:txBody>
      </p:sp>
      <p:sp>
        <p:nvSpPr>
          <p:cNvPr id="6" name="Shape 4"/>
          <p:cNvSpPr/>
          <p:nvPr/>
        </p:nvSpPr>
        <p:spPr>
          <a:xfrm>
            <a:off x="1645920" y="2084832"/>
            <a:ext cx="5815584" cy="64008"/>
          </a:xfrm>
          <a:prstGeom prst="rect">
            <a:avLst/>
          </a:prstGeom>
          <a:solidFill>
            <a:srgbClr val="CCCCCC"/>
          </a:solidFill>
          <a:ln w="12700">
            <a:solidFill>
              <a:srgbClr val="CCCCCC"/>
            </a:solidFill>
            <a:prstDash val="solid"/>
          </a:ln>
        </p:spPr>
        <p:txBody>
          <a:bodyPr/>
          <a:lstStyle/>
          <a:p>
            <a:endParaRPr lang="en-US"/>
          </a:p>
        </p:txBody>
      </p:sp>
      <p:sp>
        <p:nvSpPr>
          <p:cNvPr id="7" name="Shape 5"/>
          <p:cNvSpPr/>
          <p:nvPr/>
        </p:nvSpPr>
        <p:spPr>
          <a:xfrm>
            <a:off x="1472184" y="1956816"/>
            <a:ext cx="347472" cy="347472"/>
          </a:xfrm>
          <a:prstGeom prst="ellipse">
            <a:avLst/>
          </a:prstGeom>
          <a:solidFill>
            <a:srgbClr val="F0A500"/>
          </a:solidFill>
          <a:ln w="25400">
            <a:solidFill>
              <a:srgbClr val="FFFFFF"/>
            </a:solidFill>
            <a:prstDash val="solid"/>
          </a:ln>
        </p:spPr>
        <p:txBody>
          <a:bodyPr/>
          <a:lstStyle/>
          <a:p>
            <a:endParaRPr lang="en-US"/>
          </a:p>
        </p:txBody>
      </p:sp>
      <p:sp>
        <p:nvSpPr>
          <p:cNvPr id="8" name="Text 6"/>
          <p:cNvSpPr/>
          <p:nvPr/>
        </p:nvSpPr>
        <p:spPr>
          <a:xfrm>
            <a:off x="1344168" y="1682496"/>
            <a:ext cx="603504" cy="256032"/>
          </a:xfrm>
          <a:prstGeom prst="rect">
            <a:avLst/>
          </a:prstGeom>
          <a:noFill/>
          <a:ln/>
        </p:spPr>
        <p:txBody>
          <a:bodyPr wrap="square" rtlCol="0" anchor="ctr"/>
          <a:lstStyle/>
          <a:p>
            <a:pPr marL="0" indent="0" algn="ctr">
              <a:buNone/>
            </a:pPr>
            <a:r>
              <a:rPr lang="en-US" sz="900" b="1" dirty="0">
                <a:solidFill>
                  <a:srgbClr val="F0A500"/>
                </a:solidFill>
                <a:latin typeface="Trebuchet MS" pitchFamily="34" charset="0"/>
                <a:ea typeface="Trebuchet MS" pitchFamily="34" charset="-122"/>
                <a:cs typeface="Trebuchet MS" pitchFamily="34" charset="-120"/>
              </a:rPr>
              <a:t>NOW</a:t>
            </a:r>
            <a:endParaRPr lang="en-US" sz="900" dirty="0"/>
          </a:p>
        </p:txBody>
      </p:sp>
      <p:sp>
        <p:nvSpPr>
          <p:cNvPr id="9" name="Shape 7"/>
          <p:cNvSpPr/>
          <p:nvPr/>
        </p:nvSpPr>
        <p:spPr>
          <a:xfrm>
            <a:off x="256032" y="2423160"/>
            <a:ext cx="2779776" cy="2578608"/>
          </a:xfrm>
          <a:prstGeom prst="roundRect">
            <a:avLst>
              <a:gd name="adj" fmla="val 3191"/>
            </a:avLst>
          </a:prstGeom>
          <a:solidFill>
            <a:srgbClr val="FFFFFF"/>
          </a:solidFill>
          <a:ln w="25400">
            <a:solidFill>
              <a:srgbClr val="F0A500"/>
            </a:solidFill>
            <a:prstDash val="solid"/>
          </a:ln>
          <a:effectLst>
            <a:outerShdw blurRad="101600" dist="38100" dir="8100000" algn="bl" rotWithShape="0">
              <a:srgbClr val="000000">
                <a:alpha val="12000"/>
              </a:srgbClr>
            </a:outerShdw>
          </a:effectLst>
        </p:spPr>
        <p:txBody>
          <a:bodyPr/>
          <a:lstStyle/>
          <a:p>
            <a:endParaRPr lang="en-US"/>
          </a:p>
        </p:txBody>
      </p:sp>
      <p:sp>
        <p:nvSpPr>
          <p:cNvPr id="10" name="Shape 8"/>
          <p:cNvSpPr/>
          <p:nvPr/>
        </p:nvSpPr>
        <p:spPr>
          <a:xfrm>
            <a:off x="256032" y="2423160"/>
            <a:ext cx="2779776" cy="274320"/>
          </a:xfrm>
          <a:prstGeom prst="rect">
            <a:avLst/>
          </a:prstGeom>
          <a:solidFill>
            <a:srgbClr val="3D2A8A"/>
          </a:solidFill>
          <a:ln w="12700">
            <a:solidFill>
              <a:srgbClr val="3D2A8A"/>
            </a:solidFill>
            <a:prstDash val="solid"/>
          </a:ln>
        </p:spPr>
        <p:txBody>
          <a:bodyPr/>
          <a:lstStyle/>
          <a:p>
            <a:endParaRPr lang="en-US"/>
          </a:p>
        </p:txBody>
      </p:sp>
      <p:sp>
        <p:nvSpPr>
          <p:cNvPr id="11" name="Text 9"/>
          <p:cNvSpPr/>
          <p:nvPr/>
        </p:nvSpPr>
        <p:spPr>
          <a:xfrm>
            <a:off x="347472" y="2423160"/>
            <a:ext cx="2596896"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SY 2025–26</a:t>
            </a:r>
            <a:endParaRPr lang="en-US" sz="1000" dirty="0"/>
          </a:p>
        </p:txBody>
      </p:sp>
      <p:sp>
        <p:nvSpPr>
          <p:cNvPr id="12" name="Text 10"/>
          <p:cNvSpPr/>
          <p:nvPr/>
        </p:nvSpPr>
        <p:spPr>
          <a:xfrm>
            <a:off x="365760" y="2715768"/>
            <a:ext cx="2578608" cy="347472"/>
          </a:xfrm>
          <a:prstGeom prst="rect">
            <a:avLst/>
          </a:prstGeom>
          <a:noFill/>
          <a:ln/>
        </p:spPr>
        <p:txBody>
          <a:bodyPr wrap="square" rtlCol="0" anchor="ctr"/>
          <a:lstStyle/>
          <a:p>
            <a:pPr marL="0" indent="0">
              <a:buNone/>
            </a:pPr>
            <a:r>
              <a:rPr lang="en-US" sz="1200" b="1" dirty="0">
                <a:solidFill>
                  <a:srgbClr val="3D2A8A"/>
                </a:solidFill>
                <a:latin typeface="Trebuchet MS" pitchFamily="34" charset="0"/>
                <a:ea typeface="Trebuchet MS" pitchFamily="34" charset="-122"/>
                <a:cs typeface="Trebuchet MS" pitchFamily="34" charset="-120"/>
              </a:rPr>
              <a:t>Building Understanding</a:t>
            </a:r>
            <a:endParaRPr lang="en-US" sz="1200" dirty="0"/>
          </a:p>
        </p:txBody>
      </p:sp>
      <p:sp>
        <p:nvSpPr>
          <p:cNvPr id="13" name="Text 11"/>
          <p:cNvSpPr/>
          <p:nvPr/>
        </p:nvSpPr>
        <p:spPr>
          <a:xfrm>
            <a:off x="365760" y="3090672"/>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All GES teachers learning the 4 core principles through CCR professional learning</a:t>
            </a:r>
            <a:endParaRPr lang="en-US" sz="950" dirty="0"/>
          </a:p>
        </p:txBody>
      </p:sp>
      <p:sp>
        <p:nvSpPr>
          <p:cNvPr id="14" name="Text 12"/>
          <p:cNvSpPr/>
          <p:nvPr/>
        </p:nvSpPr>
        <p:spPr>
          <a:xfrm>
            <a:off x="365760" y="3566160"/>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No grading changes for families</a:t>
            </a:r>
            <a:endParaRPr lang="en-US" sz="950" dirty="0"/>
          </a:p>
        </p:txBody>
      </p:sp>
      <p:sp>
        <p:nvSpPr>
          <p:cNvPr id="15" name="Text 13"/>
          <p:cNvSpPr/>
          <p:nvPr/>
        </p:nvSpPr>
        <p:spPr>
          <a:xfrm>
            <a:off x="365760" y="4041648"/>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Current report cards continue as-is</a:t>
            </a:r>
            <a:endParaRPr lang="en-US" sz="950" dirty="0"/>
          </a:p>
        </p:txBody>
      </p:sp>
      <p:sp>
        <p:nvSpPr>
          <p:cNvPr id="16" name="Text 14"/>
          <p:cNvSpPr/>
          <p:nvPr/>
        </p:nvSpPr>
        <p:spPr>
          <a:xfrm>
            <a:off x="365760" y="4517136"/>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This community presentation is part of that process</a:t>
            </a:r>
            <a:endParaRPr lang="en-US" sz="950" dirty="0"/>
          </a:p>
        </p:txBody>
      </p:sp>
      <p:sp>
        <p:nvSpPr>
          <p:cNvPr id="17" name="Shape 15"/>
          <p:cNvSpPr/>
          <p:nvPr/>
        </p:nvSpPr>
        <p:spPr>
          <a:xfrm>
            <a:off x="4379976" y="1956816"/>
            <a:ext cx="347472" cy="347472"/>
          </a:xfrm>
          <a:prstGeom prst="ellipse">
            <a:avLst/>
          </a:prstGeom>
          <a:solidFill>
            <a:srgbClr val="5C44B0"/>
          </a:solidFill>
          <a:ln w="25400">
            <a:solidFill>
              <a:srgbClr val="FFFFFF"/>
            </a:solidFill>
            <a:prstDash val="solid"/>
          </a:ln>
        </p:spPr>
        <p:txBody>
          <a:bodyPr/>
          <a:lstStyle/>
          <a:p>
            <a:endParaRPr lang="en-US"/>
          </a:p>
        </p:txBody>
      </p:sp>
      <p:sp>
        <p:nvSpPr>
          <p:cNvPr id="18" name="Shape 16"/>
          <p:cNvSpPr/>
          <p:nvPr/>
        </p:nvSpPr>
        <p:spPr>
          <a:xfrm>
            <a:off x="3163824" y="2423160"/>
            <a:ext cx="2779776" cy="2578608"/>
          </a:xfrm>
          <a:prstGeom prst="roundRect">
            <a:avLst>
              <a:gd name="adj" fmla="val 319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3163824" y="2423160"/>
            <a:ext cx="2779776" cy="274320"/>
          </a:xfrm>
          <a:prstGeom prst="rect">
            <a:avLst/>
          </a:prstGeom>
          <a:solidFill>
            <a:srgbClr val="5C44B0"/>
          </a:solidFill>
          <a:ln w="12700">
            <a:solidFill>
              <a:srgbClr val="5C44B0"/>
            </a:solidFill>
            <a:prstDash val="solid"/>
          </a:ln>
        </p:spPr>
        <p:txBody>
          <a:bodyPr/>
          <a:lstStyle/>
          <a:p>
            <a:endParaRPr lang="en-US"/>
          </a:p>
        </p:txBody>
      </p:sp>
      <p:sp>
        <p:nvSpPr>
          <p:cNvPr id="20" name="Text 18"/>
          <p:cNvSpPr/>
          <p:nvPr/>
        </p:nvSpPr>
        <p:spPr>
          <a:xfrm>
            <a:off x="3255264" y="2423160"/>
            <a:ext cx="2596896"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SY 2026–27</a:t>
            </a:r>
            <a:endParaRPr lang="en-US" sz="1000" dirty="0"/>
          </a:p>
        </p:txBody>
      </p:sp>
      <p:sp>
        <p:nvSpPr>
          <p:cNvPr id="21" name="Text 19"/>
          <p:cNvSpPr/>
          <p:nvPr/>
        </p:nvSpPr>
        <p:spPr>
          <a:xfrm>
            <a:off x="3273552" y="2715768"/>
            <a:ext cx="2578608" cy="347472"/>
          </a:xfrm>
          <a:prstGeom prst="rect">
            <a:avLst/>
          </a:prstGeom>
          <a:noFill/>
          <a:ln/>
        </p:spPr>
        <p:txBody>
          <a:bodyPr wrap="square" rtlCol="0" anchor="ctr"/>
          <a:lstStyle/>
          <a:p>
            <a:pPr marL="0" indent="0">
              <a:buNone/>
            </a:pPr>
            <a:r>
              <a:rPr lang="en-US" sz="1200" b="1" dirty="0">
                <a:solidFill>
                  <a:srgbClr val="5C44B0"/>
                </a:solidFill>
                <a:latin typeface="Trebuchet MS" pitchFamily="34" charset="0"/>
                <a:ea typeface="Trebuchet MS" pitchFamily="34" charset="-122"/>
                <a:cs typeface="Trebuchet MS" pitchFamily="34" charset="-120"/>
              </a:rPr>
              <a:t>Deepening Practice</a:t>
            </a:r>
            <a:endParaRPr lang="en-US" sz="1200" dirty="0"/>
          </a:p>
        </p:txBody>
      </p:sp>
      <p:sp>
        <p:nvSpPr>
          <p:cNvPr id="22" name="Text 20"/>
          <p:cNvSpPr/>
          <p:nvPr/>
        </p:nvSpPr>
        <p:spPr>
          <a:xfrm>
            <a:off x="3273552" y="3090672"/>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Teachers refine evidence collection and standards analysis</a:t>
            </a:r>
            <a:endParaRPr lang="en-US" sz="950" dirty="0"/>
          </a:p>
        </p:txBody>
      </p:sp>
      <p:sp>
        <p:nvSpPr>
          <p:cNvPr id="23" name="Text 21"/>
          <p:cNvSpPr/>
          <p:nvPr/>
        </p:nvSpPr>
        <p:spPr>
          <a:xfrm>
            <a:off x="3273552" y="3566160"/>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Gradebook organization begins aligning to performance reporting</a:t>
            </a:r>
            <a:endParaRPr lang="en-US" sz="950" dirty="0"/>
          </a:p>
        </p:txBody>
      </p:sp>
      <p:sp>
        <p:nvSpPr>
          <p:cNvPr id="24" name="Text 22"/>
          <p:cNvSpPr/>
          <p:nvPr/>
        </p:nvSpPr>
        <p:spPr>
          <a:xfrm>
            <a:off x="3273552" y="4041648"/>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More family communication from DoDEA as launch approaches</a:t>
            </a:r>
            <a:endParaRPr lang="en-US" sz="950" dirty="0"/>
          </a:p>
        </p:txBody>
      </p:sp>
      <p:sp>
        <p:nvSpPr>
          <p:cNvPr id="25" name="Text 23"/>
          <p:cNvSpPr/>
          <p:nvPr/>
        </p:nvSpPr>
        <p:spPr>
          <a:xfrm>
            <a:off x="3273552" y="4517136"/>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GES continues preparation</a:t>
            </a:r>
            <a:endParaRPr lang="en-US" sz="950" dirty="0"/>
          </a:p>
        </p:txBody>
      </p:sp>
      <p:sp>
        <p:nvSpPr>
          <p:cNvPr id="26" name="Shape 24"/>
          <p:cNvSpPr/>
          <p:nvPr/>
        </p:nvSpPr>
        <p:spPr>
          <a:xfrm>
            <a:off x="7287768" y="1956816"/>
            <a:ext cx="347472" cy="347472"/>
          </a:xfrm>
          <a:prstGeom prst="ellipse">
            <a:avLst/>
          </a:prstGeom>
          <a:solidFill>
            <a:srgbClr val="0A7A68"/>
          </a:solidFill>
          <a:ln w="25400">
            <a:solidFill>
              <a:srgbClr val="FFFFFF"/>
            </a:solidFill>
            <a:prstDash val="solid"/>
          </a:ln>
        </p:spPr>
        <p:txBody>
          <a:bodyPr/>
          <a:lstStyle/>
          <a:p>
            <a:endParaRPr lang="en-US"/>
          </a:p>
        </p:txBody>
      </p:sp>
      <p:sp>
        <p:nvSpPr>
          <p:cNvPr id="27" name="Shape 25"/>
          <p:cNvSpPr/>
          <p:nvPr/>
        </p:nvSpPr>
        <p:spPr>
          <a:xfrm>
            <a:off x="6071616" y="2423160"/>
            <a:ext cx="2779776" cy="2578608"/>
          </a:xfrm>
          <a:prstGeom prst="roundRect">
            <a:avLst>
              <a:gd name="adj" fmla="val 3191"/>
            </a:avLst>
          </a:prstGeom>
          <a:solidFill>
            <a:srgbClr val="FFFFFF"/>
          </a:solidFill>
          <a:ln w="12700">
            <a:solidFill>
              <a:srgbClr val="DDD8F0"/>
            </a:solidFill>
            <a:prstDash val="solid"/>
          </a:ln>
          <a:effectLst>
            <a:outerShdw blurRad="101600" dist="38100" dir="8100000" algn="bl" rotWithShape="0">
              <a:srgbClr val="000000">
                <a:alpha val="12000"/>
              </a:srgbClr>
            </a:outerShdw>
          </a:effectLst>
        </p:spPr>
        <p:txBody>
          <a:bodyPr/>
          <a:lstStyle/>
          <a:p>
            <a:endParaRPr lang="en-US"/>
          </a:p>
        </p:txBody>
      </p:sp>
      <p:sp>
        <p:nvSpPr>
          <p:cNvPr id="28" name="Shape 26"/>
          <p:cNvSpPr/>
          <p:nvPr/>
        </p:nvSpPr>
        <p:spPr>
          <a:xfrm>
            <a:off x="6071616" y="2423160"/>
            <a:ext cx="2779776" cy="274320"/>
          </a:xfrm>
          <a:prstGeom prst="rect">
            <a:avLst/>
          </a:prstGeom>
          <a:solidFill>
            <a:srgbClr val="0A7A68"/>
          </a:solidFill>
          <a:ln w="12700">
            <a:solidFill>
              <a:srgbClr val="0A7A68"/>
            </a:solidFill>
            <a:prstDash val="solid"/>
          </a:ln>
        </p:spPr>
        <p:txBody>
          <a:bodyPr/>
          <a:lstStyle/>
          <a:p>
            <a:endParaRPr lang="en-US"/>
          </a:p>
        </p:txBody>
      </p:sp>
      <p:sp>
        <p:nvSpPr>
          <p:cNvPr id="29" name="Text 27"/>
          <p:cNvSpPr/>
          <p:nvPr/>
        </p:nvSpPr>
        <p:spPr>
          <a:xfrm>
            <a:off x="6163056" y="2423160"/>
            <a:ext cx="2596896" cy="274320"/>
          </a:xfrm>
          <a:prstGeom prst="rect">
            <a:avLst/>
          </a:prstGeom>
          <a:noFill/>
          <a:ln/>
        </p:spPr>
        <p:txBody>
          <a:bodyPr wrap="square" lIns="0" tIns="0" rIns="0" bIns="0" rtlCol="0" anchor="ct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SY 2027–28</a:t>
            </a:r>
            <a:endParaRPr lang="en-US" sz="1000" dirty="0"/>
          </a:p>
        </p:txBody>
      </p:sp>
      <p:sp>
        <p:nvSpPr>
          <p:cNvPr id="30" name="Text 28"/>
          <p:cNvSpPr/>
          <p:nvPr/>
        </p:nvSpPr>
        <p:spPr>
          <a:xfrm>
            <a:off x="6181344" y="2715768"/>
            <a:ext cx="2578608" cy="347472"/>
          </a:xfrm>
          <a:prstGeom prst="rect">
            <a:avLst/>
          </a:prstGeom>
          <a:noFill/>
          <a:ln/>
        </p:spPr>
        <p:txBody>
          <a:bodyPr wrap="square" rtlCol="0" anchor="ctr"/>
          <a:lstStyle/>
          <a:p>
            <a:pPr marL="0" indent="0">
              <a:buNone/>
            </a:pPr>
            <a:r>
              <a:rPr lang="en-US" sz="1200" b="1" dirty="0">
                <a:solidFill>
                  <a:srgbClr val="0A7A68"/>
                </a:solidFill>
                <a:latin typeface="Trebuchet MS" pitchFamily="34" charset="0"/>
                <a:ea typeface="Trebuchet MS" pitchFamily="34" charset="-122"/>
                <a:cs typeface="Trebuchet MS" pitchFamily="34" charset="-120"/>
              </a:rPr>
              <a:t>Full Launch</a:t>
            </a:r>
            <a:endParaRPr lang="en-US" sz="1200" dirty="0"/>
          </a:p>
        </p:txBody>
      </p:sp>
      <p:sp>
        <p:nvSpPr>
          <p:cNvPr id="31" name="Text 29"/>
          <p:cNvSpPr/>
          <p:nvPr/>
        </p:nvSpPr>
        <p:spPr>
          <a:xfrm>
            <a:off x="6181344" y="3090672"/>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New K–5 Performance Reports replace traditional report cards at all DoDEA elementary schools</a:t>
            </a:r>
            <a:endParaRPr lang="en-US" sz="950" dirty="0"/>
          </a:p>
        </p:txBody>
      </p:sp>
      <p:sp>
        <p:nvSpPr>
          <p:cNvPr id="32" name="Text 30"/>
          <p:cNvSpPr/>
          <p:nvPr/>
        </p:nvSpPr>
        <p:spPr>
          <a:xfrm>
            <a:off x="6181344" y="3566160"/>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Full tools, resources, and gradebook support provided</a:t>
            </a:r>
            <a:endParaRPr lang="en-US" sz="950" dirty="0"/>
          </a:p>
        </p:txBody>
      </p:sp>
      <p:sp>
        <p:nvSpPr>
          <p:cNvPr id="33" name="Text 31"/>
          <p:cNvSpPr/>
          <p:nvPr/>
        </p:nvSpPr>
        <p:spPr>
          <a:xfrm>
            <a:off x="6181344" y="4041648"/>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Families receive complete guidance from DoDEA agency-wide</a:t>
            </a:r>
            <a:endParaRPr lang="en-US" sz="950" dirty="0"/>
          </a:p>
        </p:txBody>
      </p:sp>
      <p:sp>
        <p:nvSpPr>
          <p:cNvPr id="34" name="Text 32"/>
          <p:cNvSpPr/>
          <p:nvPr/>
        </p:nvSpPr>
        <p:spPr>
          <a:xfrm>
            <a:off x="6181344" y="4517136"/>
            <a:ext cx="2578608" cy="457200"/>
          </a:xfrm>
          <a:prstGeom prst="rect">
            <a:avLst/>
          </a:prstGeom>
          <a:noFill/>
          <a:ln/>
        </p:spPr>
        <p:txBody>
          <a:bodyPr wrap="square" rtlCol="0" anchor="t"/>
          <a:lstStyle/>
          <a:p>
            <a:pPr marL="342900" indent="-342900">
              <a:buSzPct val="100000"/>
              <a:buChar char="•"/>
            </a:pPr>
            <a:r>
              <a:rPr lang="en-US" sz="950" dirty="0">
                <a:solidFill>
                  <a:srgbClr val="1A1730"/>
                </a:solidFill>
                <a:latin typeface="Trebuchet MS" pitchFamily="34" charset="0"/>
                <a:ea typeface="Trebuchet MS" pitchFamily="34" charset="-122"/>
                <a:cs typeface="Trebuchet MS" pitchFamily="34" charset="-120"/>
              </a:rPr>
              <a:t>A '3' means the same at every DoDEA school worldwide</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TotalTime>
  <Words>2605</Words>
  <Application>Microsoft Macintosh PowerPoint</Application>
  <PresentationFormat>On-screen Show (16:9)</PresentationFormat>
  <Paragraphs>217</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Your Child's New Performance Report</dc:title>
  <dc:subject>PptxGenJS Presentation</dc:subject>
  <dc:creator>Grafenwoehr Elementary School</dc:creator>
  <cp:lastModifiedBy>Defrancesco, Michael Mr. CIV, OSW/DoWEA-Europe</cp:lastModifiedBy>
  <cp:revision>1</cp:revision>
  <dcterms:created xsi:type="dcterms:W3CDTF">2026-03-21T05:04:53Z</dcterms:created>
  <dcterms:modified xsi:type="dcterms:W3CDTF">2026-05-17T04:28:52Z</dcterms:modified>
</cp:coreProperties>
</file>