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image" Target="../media/image-7-12.png"/><Relationship Id="rId13" Type="http://schemas.openxmlformats.org/officeDocument/2006/relationships/image" Target="../media/image-7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840480" cy="5143500"/>
          </a:xfrm>
          <a:prstGeom prst="rect">
            <a:avLst/>
          </a:prstGeom>
          <a:solidFill>
            <a:srgbClr val="1B3A6B"/>
          </a:solidFill>
          <a:ln/>
        </p:spPr>
      </p:sp>
      <p:sp>
        <p:nvSpPr>
          <p:cNvPr id="3" name="Shape 1"/>
          <p:cNvSpPr/>
          <p:nvPr/>
        </p:nvSpPr>
        <p:spPr>
          <a:xfrm>
            <a:off x="3840480" y="0"/>
            <a:ext cx="109728" cy="5143500"/>
          </a:xfrm>
          <a:prstGeom prst="rect">
            <a:avLst/>
          </a:prstGeom>
          <a:solidFill>
            <a:srgbClr val="0B7A75"/>
          </a:solidFill>
          <a:ln/>
        </p:spPr>
      </p:sp>
      <p:sp>
        <p:nvSpPr>
          <p:cNvPr id="4" name="Text 2"/>
          <p:cNvSpPr/>
          <p:nvPr/>
        </p:nvSpPr>
        <p:spPr>
          <a:xfrm>
            <a:off x="320040" y="502920"/>
            <a:ext cx="3200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DoDEA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320040" y="1051560"/>
            <a:ext cx="32004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MTSS &amp; SST</a:t>
            </a:r>
            <a:endParaRPr lang="en-US" sz="2800" dirty="0"/>
          </a:p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Teacher Training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320040" y="2743200"/>
            <a:ext cx="3200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D6E8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Multi-Tiered System of Supports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D6E8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Student Support Team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320040" y="4297680"/>
            <a:ext cx="3200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School Year 2025–26</a:t>
            </a:r>
            <a:endParaRPr lang="en-US" sz="110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6240" y="731520"/>
            <a:ext cx="411480" cy="41148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4754880" y="685800"/>
            <a:ext cx="4114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3-Tier Framework</a:t>
            </a:r>
            <a:endParaRPr lang="en-US" sz="1500" dirty="0"/>
          </a:p>
        </p:txBody>
      </p:sp>
      <p:sp>
        <p:nvSpPr>
          <p:cNvPr id="10" name="Text 7"/>
          <p:cNvSpPr/>
          <p:nvPr/>
        </p:nvSpPr>
        <p:spPr>
          <a:xfrm>
            <a:off x="4754880" y="1033272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Universal, Strategic &amp; Intensive support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114800" y="1600200"/>
            <a:ext cx="4846320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2103120"/>
            <a:ext cx="411480" cy="41148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4754880" y="2057400"/>
            <a:ext cx="4114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Team-Based Approach</a:t>
            </a:r>
            <a:endParaRPr lang="en-US" sz="1500" dirty="0"/>
          </a:p>
        </p:txBody>
      </p:sp>
      <p:sp>
        <p:nvSpPr>
          <p:cNvPr id="14" name="Text 10"/>
          <p:cNvSpPr/>
          <p:nvPr/>
        </p:nvSpPr>
        <p:spPr>
          <a:xfrm>
            <a:off x="4754880" y="2404872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SST, FCT &amp; Leadership teams</a:t>
            </a:r>
            <a:endParaRPr lang="en-US" sz="1200" dirty="0"/>
          </a:p>
        </p:txBody>
      </p:sp>
      <p:sp>
        <p:nvSpPr>
          <p:cNvPr id="15" name="Shape 11"/>
          <p:cNvSpPr/>
          <p:nvPr/>
        </p:nvSpPr>
        <p:spPr>
          <a:xfrm>
            <a:off x="4114800" y="2971800"/>
            <a:ext cx="4846320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06240" y="3474720"/>
            <a:ext cx="411480" cy="41148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4754880" y="3429000"/>
            <a:ext cx="4114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Data-Driven Decisions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4754880" y="3776472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Progress monitoring &amp; root cause analysis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B3A6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480560"/>
            <a:ext cx="9144000" cy="662940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41148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Next Steps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D6E8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Putting MTSS &amp; SST into practice in your classroom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57200" y="1572768"/>
            <a:ext cx="411480" cy="411480"/>
          </a:xfrm>
          <a:prstGeom prst="ellipse">
            <a:avLst/>
          </a:prstGeom>
          <a:solidFill>
            <a:srgbClr val="D4A017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157276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1005840" y="1508760"/>
            <a:ext cx="76809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the SST Referral Worksheet (Appendix B) — know what data to collect before you refer.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57200" y="2240280"/>
            <a:ext cx="411480" cy="411480"/>
          </a:xfrm>
          <a:prstGeom prst="ellipse">
            <a:avLst/>
          </a:prstGeom>
          <a:solidFill>
            <a:srgbClr val="D4A017"/>
          </a:solidFill>
          <a:ln/>
        </p:spPr>
      </p:sp>
      <p:sp>
        <p:nvSpPr>
          <p:cNvPr id="9" name="Text 7"/>
          <p:cNvSpPr/>
          <p:nvPr/>
        </p:nvSpPr>
        <p:spPr>
          <a:xfrm>
            <a:off x="457200" y="224028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1005840" y="2176272"/>
            <a:ext cx="76809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 Tier 1 &amp; Tier 2 strategies you are already using in your classroom.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57200" y="2907792"/>
            <a:ext cx="411480" cy="411480"/>
          </a:xfrm>
          <a:prstGeom prst="ellipse">
            <a:avLst/>
          </a:prstGeom>
          <a:solidFill>
            <a:srgbClr val="D4A017"/>
          </a:solidFill>
          <a:ln/>
        </p:spPr>
      </p:sp>
      <p:sp>
        <p:nvSpPr>
          <p:cNvPr id="12" name="Text 10"/>
          <p:cNvSpPr/>
          <p:nvPr/>
        </p:nvSpPr>
        <p:spPr>
          <a:xfrm>
            <a:off x="457200" y="2907792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1005840" y="2843784"/>
            <a:ext cx="76809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 1–2 students who may benefit from SST support and discuss with your school counselor or administrator.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457200" y="3575304"/>
            <a:ext cx="411480" cy="411480"/>
          </a:xfrm>
          <a:prstGeom prst="ellipse">
            <a:avLst/>
          </a:prstGeom>
          <a:solidFill>
            <a:srgbClr val="D4A017"/>
          </a:solidFill>
          <a:ln/>
        </p:spPr>
      </p:sp>
      <p:sp>
        <p:nvSpPr>
          <p:cNvPr id="15" name="Text 13"/>
          <p:cNvSpPr/>
          <p:nvPr/>
        </p:nvSpPr>
        <p:spPr>
          <a:xfrm>
            <a:off x="457200" y="3575304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1005840" y="3511296"/>
            <a:ext cx="76809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your school's SST Chair: When does the SST meet? How do I submit a referral?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82880" y="4480560"/>
            <a:ext cx="8778240" cy="6629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DoDEA Student Support Team Guide 2.0  •  MTSS Innovation Configuration Map SY 2025–26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B3A6B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MTSS?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20040" y="960120"/>
            <a:ext cx="8503920" cy="914400"/>
          </a:xfrm>
          <a:prstGeom prst="rect">
            <a:avLst/>
          </a:prstGeom>
          <a:solidFill>
            <a:srgbClr val="D6E8F5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57200" y="960120"/>
            <a:ext cx="8229600" cy="914400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MTSS is a proactive, responsive, and comprehensive approach to support the academic achievement, resilience, and well-being of every student.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20040" y="2011680"/>
            <a:ext cx="2743200" cy="2788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20040" y="2011680"/>
            <a:ext cx="2743200" cy="594360"/>
          </a:xfrm>
          <a:prstGeom prst="rect">
            <a:avLst/>
          </a:prstGeom>
          <a:solidFill>
            <a:srgbClr val="0B7A75"/>
          </a:solidFill>
          <a:ln/>
        </p:spPr>
      </p:sp>
      <p:sp>
        <p:nvSpPr>
          <p:cNvPr id="8" name="Text 6"/>
          <p:cNvSpPr/>
          <p:nvPr/>
        </p:nvSpPr>
        <p:spPr>
          <a:xfrm>
            <a:off x="320040" y="201168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 1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320040" y="233172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Instruction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20040" y="2606040"/>
            <a:ext cx="2743200" cy="320040"/>
          </a:xfrm>
          <a:prstGeom prst="rect">
            <a:avLst/>
          </a:prstGeom>
          <a:solidFill>
            <a:srgbClr val="D6E8F5"/>
          </a:solidFill>
          <a:ln/>
        </p:spPr>
      </p:sp>
      <p:sp>
        <p:nvSpPr>
          <p:cNvPr id="11" name="Text 9"/>
          <p:cNvSpPr/>
          <p:nvPr/>
        </p:nvSpPr>
        <p:spPr>
          <a:xfrm>
            <a:off x="320040" y="260604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B7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Students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29768" y="2971800"/>
            <a:ext cx="2523744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High-quality, evidence-based universal instruction for all students in the general education setting. Typically 80-85% of students need only this level.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246120" y="2011680"/>
            <a:ext cx="2743200" cy="2788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246120" y="2011680"/>
            <a:ext cx="2743200" cy="594360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15" name="Text 13"/>
          <p:cNvSpPr/>
          <p:nvPr/>
        </p:nvSpPr>
        <p:spPr>
          <a:xfrm>
            <a:off x="3246120" y="201168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 2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3246120" y="233172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Support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246120" y="2606040"/>
            <a:ext cx="2743200" cy="320040"/>
          </a:xfrm>
          <a:prstGeom prst="rect">
            <a:avLst/>
          </a:prstGeom>
          <a:solidFill>
            <a:srgbClr val="D6E8F5"/>
          </a:solidFill>
          <a:ln/>
        </p:spPr>
      </p:sp>
      <p:sp>
        <p:nvSpPr>
          <p:cNvPr id="18" name="Text 16"/>
          <p:cNvSpPr/>
          <p:nvPr/>
        </p:nvSpPr>
        <p:spPr>
          <a:xfrm>
            <a:off x="3246120" y="260604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5–15% of Students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3355848" y="2971800"/>
            <a:ext cx="2523744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Targeted, supplemental support provided in small groups. For students who need more than Tier 1 but don't yet require intensive intervention.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172200" y="2011680"/>
            <a:ext cx="2743200" cy="2788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6172200" y="2011680"/>
            <a:ext cx="2743200" cy="594360"/>
          </a:xfrm>
          <a:prstGeom prst="rect">
            <a:avLst/>
          </a:prstGeom>
          <a:solidFill>
            <a:srgbClr val="B84040"/>
          </a:solidFill>
          <a:ln/>
        </p:spPr>
      </p:sp>
      <p:sp>
        <p:nvSpPr>
          <p:cNvPr id="22" name="Text 20"/>
          <p:cNvSpPr/>
          <p:nvPr/>
        </p:nvSpPr>
        <p:spPr>
          <a:xfrm>
            <a:off x="6172200" y="201168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 3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6172200" y="233172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Intensive Support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6172200" y="2606040"/>
            <a:ext cx="2743200" cy="320040"/>
          </a:xfrm>
          <a:prstGeom prst="rect">
            <a:avLst/>
          </a:prstGeom>
          <a:solidFill>
            <a:srgbClr val="D6E8F5"/>
          </a:solidFill>
          <a:ln/>
        </p:spPr>
      </p:sp>
      <p:sp>
        <p:nvSpPr>
          <p:cNvPr id="25" name="Text 23"/>
          <p:cNvSpPr/>
          <p:nvPr/>
        </p:nvSpPr>
        <p:spPr>
          <a:xfrm>
            <a:off x="6172200" y="260604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B84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&lt; 5% of Students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6281928" y="2971800"/>
            <a:ext cx="2523744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Highly individualized, intensive intervention. Students receive the most intensive supports, often coordinated through the Student Support Team.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B3A6B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Teams That Make MTSS Work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274320" y="960120"/>
            <a:ext cx="2788920" cy="38862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960120"/>
            <a:ext cx="2788920" cy="64008"/>
          </a:xfrm>
          <a:prstGeom prst="rect">
            <a:avLst/>
          </a:prstGeom>
          <a:solidFill>
            <a:srgbClr val="1B3A6B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71600" y="1097280"/>
            <a:ext cx="548640" cy="54864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365760" y="1691640"/>
            <a:ext cx="26060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School Leadership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b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(SLT)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411480" y="2331720"/>
            <a:ext cx="2514600" cy="274320"/>
          </a:xfrm>
          <a:prstGeom prst="rect">
            <a:avLst/>
          </a:prstGeom>
          <a:solidFill>
            <a:srgbClr val="D6E8F5"/>
          </a:solidFill>
          <a:ln/>
        </p:spPr>
      </p:sp>
      <p:sp>
        <p:nvSpPr>
          <p:cNvPr id="9" name="Text 6"/>
          <p:cNvSpPr/>
          <p:nvPr/>
        </p:nvSpPr>
        <p:spPr>
          <a:xfrm>
            <a:off x="411480" y="2331720"/>
            <a:ext cx="2514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i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Sets school-wide direction</a:t>
            </a:r>
            <a:endParaRPr lang="en-US" sz="1050" dirty="0"/>
          </a:p>
        </p:txBody>
      </p:sp>
      <p:sp>
        <p:nvSpPr>
          <p:cNvPr id="10" name="Text 7"/>
          <p:cNvSpPr/>
          <p:nvPr/>
        </p:nvSpPr>
        <p:spPr>
          <a:xfrm>
            <a:off x="457200" y="2697480"/>
            <a:ext cx="2423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Reviews school-level data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457200" y="3172968"/>
            <a:ext cx="2423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Allocates time, resources, and scheduling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457200" y="3648456"/>
            <a:ext cx="2423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Monitors MTSS implementation fidelity</a:t>
            </a:r>
            <a:endParaRPr lang="en-US" sz="1100" dirty="0"/>
          </a:p>
        </p:txBody>
      </p:sp>
      <p:sp>
        <p:nvSpPr>
          <p:cNvPr id="13" name="Text 10"/>
          <p:cNvSpPr/>
          <p:nvPr/>
        </p:nvSpPr>
        <p:spPr>
          <a:xfrm>
            <a:off x="457200" y="4123944"/>
            <a:ext cx="2423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Supports all three tiers</a:t>
            </a:r>
            <a:endParaRPr lang="en-US" sz="1100" dirty="0"/>
          </a:p>
        </p:txBody>
      </p:sp>
      <p:sp>
        <p:nvSpPr>
          <p:cNvPr id="14" name="Shape 11"/>
          <p:cNvSpPr/>
          <p:nvPr/>
        </p:nvSpPr>
        <p:spPr>
          <a:xfrm>
            <a:off x="3246120" y="960120"/>
            <a:ext cx="2788920" cy="38862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3246120" y="960120"/>
            <a:ext cx="2788920" cy="64008"/>
          </a:xfrm>
          <a:prstGeom prst="rect">
            <a:avLst/>
          </a:prstGeom>
          <a:solidFill>
            <a:srgbClr val="0B7A75"/>
          </a:solidFill>
          <a:ln/>
        </p:spPr>
      </p:sp>
      <p:pic>
        <p:nvPicPr>
          <p:cNvPr id="16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3400" y="1097280"/>
            <a:ext cx="548640" cy="548640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3337560" y="1691640"/>
            <a:ext cx="26060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Focused Collaboration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b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(FCT)</a:t>
            </a:r>
            <a:endParaRPr lang="en-US" sz="1300" dirty="0"/>
          </a:p>
        </p:txBody>
      </p:sp>
      <p:sp>
        <p:nvSpPr>
          <p:cNvPr id="18" name="Shape 14"/>
          <p:cNvSpPr/>
          <p:nvPr/>
        </p:nvSpPr>
        <p:spPr>
          <a:xfrm>
            <a:off x="3383280" y="2331720"/>
            <a:ext cx="2514600" cy="274320"/>
          </a:xfrm>
          <a:prstGeom prst="rect">
            <a:avLst/>
          </a:prstGeom>
          <a:solidFill>
            <a:srgbClr val="D6E8F5"/>
          </a:solidFill>
          <a:ln/>
        </p:spPr>
      </p:sp>
      <p:sp>
        <p:nvSpPr>
          <p:cNvPr id="19" name="Text 15"/>
          <p:cNvSpPr/>
          <p:nvPr/>
        </p:nvSpPr>
        <p:spPr>
          <a:xfrm>
            <a:off x="3383280" y="2331720"/>
            <a:ext cx="2514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i="1" dirty="0">
                <a:solidFill>
                  <a:srgbClr val="0B7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Grade-level or subject-area teams</a:t>
            </a:r>
            <a:endParaRPr lang="en-US" sz="1050" dirty="0"/>
          </a:p>
        </p:txBody>
      </p:sp>
      <p:sp>
        <p:nvSpPr>
          <p:cNvPr id="20" name="Text 16"/>
          <p:cNvSpPr/>
          <p:nvPr/>
        </p:nvSpPr>
        <p:spPr>
          <a:xfrm>
            <a:off x="3429000" y="2697480"/>
            <a:ext cx="2423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Reviews Tier 1 core instruction data</a:t>
            </a:r>
            <a:endParaRPr lang="en-US" sz="1100" dirty="0"/>
          </a:p>
        </p:txBody>
      </p:sp>
      <p:sp>
        <p:nvSpPr>
          <p:cNvPr id="21" name="Text 17"/>
          <p:cNvSpPr/>
          <p:nvPr/>
        </p:nvSpPr>
        <p:spPr>
          <a:xfrm>
            <a:off x="3429000" y="3172968"/>
            <a:ext cx="2423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Identifies students needing Tier 2 support</a:t>
            </a:r>
            <a:endParaRPr lang="en-US" sz="1100" dirty="0"/>
          </a:p>
        </p:txBody>
      </p:sp>
      <p:sp>
        <p:nvSpPr>
          <p:cNvPr id="22" name="Text 18"/>
          <p:cNvSpPr/>
          <p:nvPr/>
        </p:nvSpPr>
        <p:spPr>
          <a:xfrm>
            <a:off x="3429000" y="3648456"/>
            <a:ext cx="2423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Coordinates small-group interventions</a:t>
            </a:r>
            <a:endParaRPr lang="en-US" sz="1100" dirty="0"/>
          </a:p>
        </p:txBody>
      </p:sp>
      <p:sp>
        <p:nvSpPr>
          <p:cNvPr id="23" name="Text 19"/>
          <p:cNvSpPr/>
          <p:nvPr/>
        </p:nvSpPr>
        <p:spPr>
          <a:xfrm>
            <a:off x="3429000" y="4123944"/>
            <a:ext cx="2423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Meets regularly to review progress</a:t>
            </a:r>
            <a:endParaRPr lang="en-US" sz="1100" dirty="0"/>
          </a:p>
        </p:txBody>
      </p:sp>
      <p:sp>
        <p:nvSpPr>
          <p:cNvPr id="24" name="Shape 20"/>
          <p:cNvSpPr/>
          <p:nvPr/>
        </p:nvSpPr>
        <p:spPr>
          <a:xfrm>
            <a:off x="6217920" y="960120"/>
            <a:ext cx="2788920" cy="38862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5" name="Shape 21"/>
          <p:cNvSpPr/>
          <p:nvPr/>
        </p:nvSpPr>
        <p:spPr>
          <a:xfrm>
            <a:off x="6217920" y="960120"/>
            <a:ext cx="2788920" cy="64008"/>
          </a:xfrm>
          <a:prstGeom prst="rect">
            <a:avLst/>
          </a:prstGeom>
          <a:solidFill>
            <a:srgbClr val="B84040"/>
          </a:solidFill>
          <a:ln/>
        </p:spPr>
      </p:sp>
      <p:pic>
        <p:nvPicPr>
          <p:cNvPr id="2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0" y="1097280"/>
            <a:ext cx="548640" cy="548640"/>
          </a:xfrm>
          <a:prstGeom prst="rect">
            <a:avLst/>
          </a:prstGeom>
        </p:spPr>
      </p:pic>
      <p:sp>
        <p:nvSpPr>
          <p:cNvPr id="27" name="Text 22"/>
          <p:cNvSpPr/>
          <p:nvPr/>
        </p:nvSpPr>
        <p:spPr>
          <a:xfrm>
            <a:off x="6309360" y="1691640"/>
            <a:ext cx="26060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 Support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b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(SST)</a:t>
            </a:r>
            <a:endParaRPr lang="en-US" sz="1300" dirty="0"/>
          </a:p>
        </p:txBody>
      </p:sp>
      <p:sp>
        <p:nvSpPr>
          <p:cNvPr id="28" name="Shape 23"/>
          <p:cNvSpPr/>
          <p:nvPr/>
        </p:nvSpPr>
        <p:spPr>
          <a:xfrm>
            <a:off x="6355080" y="2331720"/>
            <a:ext cx="2514600" cy="274320"/>
          </a:xfrm>
          <a:prstGeom prst="rect">
            <a:avLst/>
          </a:prstGeom>
          <a:solidFill>
            <a:srgbClr val="D6E8F5"/>
          </a:solidFill>
          <a:ln/>
        </p:spPr>
      </p:sp>
      <p:sp>
        <p:nvSpPr>
          <p:cNvPr id="29" name="Text 24"/>
          <p:cNvSpPr/>
          <p:nvPr/>
        </p:nvSpPr>
        <p:spPr>
          <a:xfrm>
            <a:off x="6355080" y="2331720"/>
            <a:ext cx="2514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i="1" dirty="0">
                <a:solidFill>
                  <a:srgbClr val="B84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Intensive, individual student support</a:t>
            </a:r>
            <a:endParaRPr lang="en-US" sz="1050" dirty="0"/>
          </a:p>
        </p:txBody>
      </p:sp>
      <p:sp>
        <p:nvSpPr>
          <p:cNvPr id="30" name="Text 25"/>
          <p:cNvSpPr/>
          <p:nvPr/>
        </p:nvSpPr>
        <p:spPr>
          <a:xfrm>
            <a:off x="6400800" y="2697480"/>
            <a:ext cx="2423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Accepts referrals &amp; screens data</a:t>
            </a:r>
            <a:endParaRPr lang="en-US" sz="1100" dirty="0"/>
          </a:p>
        </p:txBody>
      </p:sp>
      <p:sp>
        <p:nvSpPr>
          <p:cNvPr id="31" name="Text 26"/>
          <p:cNvSpPr/>
          <p:nvPr/>
        </p:nvSpPr>
        <p:spPr>
          <a:xfrm>
            <a:off x="6400800" y="3172968"/>
            <a:ext cx="2423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Conducts Root Cause Analysis</a:t>
            </a:r>
            <a:endParaRPr lang="en-US" sz="1100" dirty="0"/>
          </a:p>
        </p:txBody>
      </p:sp>
      <p:sp>
        <p:nvSpPr>
          <p:cNvPr id="32" name="Text 27"/>
          <p:cNvSpPr/>
          <p:nvPr/>
        </p:nvSpPr>
        <p:spPr>
          <a:xfrm>
            <a:off x="6400800" y="3648456"/>
            <a:ext cx="2423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Creates &amp; monitors Education Plans</a:t>
            </a:r>
            <a:endParaRPr lang="en-US" sz="1100" dirty="0"/>
          </a:p>
        </p:txBody>
      </p:sp>
      <p:sp>
        <p:nvSpPr>
          <p:cNvPr id="33" name="Text 28"/>
          <p:cNvSpPr/>
          <p:nvPr/>
        </p:nvSpPr>
        <p:spPr>
          <a:xfrm>
            <a:off x="6400800" y="4123944"/>
            <a:ext cx="2423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Coordinates Tier 3 interventions</a:t>
            </a:r>
            <a:endParaRPr lang="en-US" sz="1100" dirty="0"/>
          </a:p>
        </p:txBody>
      </p:sp>
      <p:sp>
        <p:nvSpPr>
          <p:cNvPr id="34" name="Text 29"/>
          <p:cNvSpPr/>
          <p:nvPr/>
        </p:nvSpPr>
        <p:spPr>
          <a:xfrm>
            <a:off x="320040" y="4754880"/>
            <a:ext cx="8503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a teacher, you interact with all three teams — and your observations and data are critical inputs at every level.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B7A75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Role as a Teacher in MTSS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20040" y="960120"/>
            <a:ext cx="4160520" cy="1188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960120"/>
            <a:ext cx="73152" cy="1188720"/>
          </a:xfrm>
          <a:prstGeom prst="rect">
            <a:avLst/>
          </a:prstGeom>
          <a:solidFill>
            <a:srgbClr val="0B7A75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1280160"/>
            <a:ext cx="411480" cy="41148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960120" y="1051560"/>
            <a:ext cx="3429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Deliver Tier 1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960120" y="1417320"/>
            <a:ext cx="3429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are the first and most important layer. Use evidence-based strategies for ALL students, every day.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4754880" y="960120"/>
            <a:ext cx="4160520" cy="1188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4754880" y="960120"/>
            <a:ext cx="73152" cy="1188720"/>
          </a:xfrm>
          <a:prstGeom prst="rect">
            <a:avLst/>
          </a:prstGeom>
          <a:solidFill>
            <a:srgbClr val="0B7A75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2040" y="1280160"/>
            <a:ext cx="411480" cy="41148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394960" y="1051560"/>
            <a:ext cx="3429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Observe &amp; Screen</a:t>
            </a:r>
            <a:endParaRPr lang="en-US" sz="1300" dirty="0"/>
          </a:p>
        </p:txBody>
      </p:sp>
      <p:sp>
        <p:nvSpPr>
          <p:cNvPr id="13" name="Text 9"/>
          <p:cNvSpPr/>
          <p:nvPr/>
        </p:nvSpPr>
        <p:spPr>
          <a:xfrm>
            <a:off x="5394960" y="1417320"/>
            <a:ext cx="3429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Notice patterns in student performance. Universal screening data starts with what you see in your classroom.</a:t>
            </a:r>
            <a:endParaRPr lang="en-US" sz="1100" dirty="0"/>
          </a:p>
        </p:txBody>
      </p:sp>
      <p:sp>
        <p:nvSpPr>
          <p:cNvPr id="14" name="Shape 10"/>
          <p:cNvSpPr/>
          <p:nvPr/>
        </p:nvSpPr>
        <p:spPr>
          <a:xfrm>
            <a:off x="320040" y="2313432"/>
            <a:ext cx="4160520" cy="1188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320040" y="2313432"/>
            <a:ext cx="73152" cy="1188720"/>
          </a:xfrm>
          <a:prstGeom prst="rect">
            <a:avLst/>
          </a:prstGeom>
          <a:solidFill>
            <a:srgbClr val="0B7A75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633472"/>
            <a:ext cx="411480" cy="41148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960120" y="2404872"/>
            <a:ext cx="3429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Collect &amp; Share Data</a:t>
            </a:r>
            <a:endParaRPr lang="en-US" sz="1300" dirty="0"/>
          </a:p>
        </p:txBody>
      </p:sp>
      <p:sp>
        <p:nvSpPr>
          <p:cNvPr id="18" name="Text 13"/>
          <p:cNvSpPr/>
          <p:nvPr/>
        </p:nvSpPr>
        <p:spPr>
          <a:xfrm>
            <a:off x="960120" y="2770632"/>
            <a:ext cx="3429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 student work, behavior patterns, and assessment results. This data drives SST decisions.</a:t>
            </a:r>
            <a:endParaRPr lang="en-US" sz="1100" dirty="0"/>
          </a:p>
        </p:txBody>
      </p:sp>
      <p:sp>
        <p:nvSpPr>
          <p:cNvPr id="19" name="Shape 14"/>
          <p:cNvSpPr/>
          <p:nvPr/>
        </p:nvSpPr>
        <p:spPr>
          <a:xfrm>
            <a:off x="4754880" y="2313432"/>
            <a:ext cx="4160520" cy="1188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4754880" y="2313432"/>
            <a:ext cx="73152" cy="1188720"/>
          </a:xfrm>
          <a:prstGeom prst="rect">
            <a:avLst/>
          </a:prstGeom>
          <a:solidFill>
            <a:srgbClr val="0B7A75"/>
          </a:solidFill>
          <a:ln/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92040" y="2633472"/>
            <a:ext cx="411480" cy="41148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5394960" y="2404872"/>
            <a:ext cx="3429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Make Referrals</a:t>
            </a:r>
            <a:endParaRPr lang="en-US" sz="1300" dirty="0"/>
          </a:p>
        </p:txBody>
      </p:sp>
      <p:sp>
        <p:nvSpPr>
          <p:cNvPr id="23" name="Text 17"/>
          <p:cNvSpPr/>
          <p:nvPr/>
        </p:nvSpPr>
        <p:spPr>
          <a:xfrm>
            <a:off x="5394960" y="2770632"/>
            <a:ext cx="3429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a student isn't responding to Tier 1 support, you can refer them to the SST by completing the referral form.</a:t>
            </a:r>
            <a:endParaRPr lang="en-US" sz="1100" dirty="0"/>
          </a:p>
        </p:txBody>
      </p:sp>
      <p:sp>
        <p:nvSpPr>
          <p:cNvPr id="24" name="Shape 18"/>
          <p:cNvSpPr/>
          <p:nvPr/>
        </p:nvSpPr>
        <p:spPr>
          <a:xfrm>
            <a:off x="320040" y="3666744"/>
            <a:ext cx="4160520" cy="1188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25" name="Shape 19"/>
          <p:cNvSpPr/>
          <p:nvPr/>
        </p:nvSpPr>
        <p:spPr>
          <a:xfrm>
            <a:off x="320040" y="3666744"/>
            <a:ext cx="73152" cy="1188720"/>
          </a:xfrm>
          <a:prstGeom prst="rect">
            <a:avLst/>
          </a:prstGeom>
          <a:solidFill>
            <a:srgbClr val="0B7A75"/>
          </a:solidFill>
          <a:ln/>
        </p:spPr>
      </p:sp>
      <p:pic>
        <p:nvPicPr>
          <p:cNvPr id="2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3986784"/>
            <a:ext cx="411480" cy="411480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960120" y="3758184"/>
            <a:ext cx="3429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Collaborate</a:t>
            </a:r>
            <a:endParaRPr lang="en-US" sz="1300" dirty="0"/>
          </a:p>
        </p:txBody>
      </p:sp>
      <p:sp>
        <p:nvSpPr>
          <p:cNvPr id="28" name="Text 21"/>
          <p:cNvSpPr/>
          <p:nvPr/>
        </p:nvSpPr>
        <p:spPr>
          <a:xfrm>
            <a:off x="960120" y="4123944"/>
            <a:ext cx="3429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Participate in FCT meetings. Work with SST, school counselors, and specialists on co-created plans.</a:t>
            </a:r>
            <a:endParaRPr lang="en-US" sz="1100" dirty="0"/>
          </a:p>
        </p:txBody>
      </p:sp>
      <p:sp>
        <p:nvSpPr>
          <p:cNvPr id="29" name="Shape 22"/>
          <p:cNvSpPr/>
          <p:nvPr/>
        </p:nvSpPr>
        <p:spPr>
          <a:xfrm>
            <a:off x="4754880" y="3666744"/>
            <a:ext cx="4160520" cy="1188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30" name="Shape 23"/>
          <p:cNvSpPr/>
          <p:nvPr/>
        </p:nvSpPr>
        <p:spPr>
          <a:xfrm>
            <a:off x="4754880" y="3666744"/>
            <a:ext cx="73152" cy="1188720"/>
          </a:xfrm>
          <a:prstGeom prst="rect">
            <a:avLst/>
          </a:prstGeom>
          <a:solidFill>
            <a:srgbClr val="0B7A75"/>
          </a:solidFill>
          <a:ln/>
        </p:spPr>
      </p:sp>
      <p:pic>
        <p:nvPicPr>
          <p:cNvPr id="31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92040" y="3986784"/>
            <a:ext cx="411480" cy="411480"/>
          </a:xfrm>
          <a:prstGeom prst="rect">
            <a:avLst/>
          </a:prstGeom>
        </p:spPr>
      </p:pic>
      <p:sp>
        <p:nvSpPr>
          <p:cNvPr id="32" name="Text 24"/>
          <p:cNvSpPr/>
          <p:nvPr/>
        </p:nvSpPr>
        <p:spPr>
          <a:xfrm>
            <a:off x="5394960" y="3758184"/>
            <a:ext cx="3429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 Plans</a:t>
            </a:r>
            <a:endParaRPr lang="en-US" sz="1300" dirty="0"/>
          </a:p>
        </p:txBody>
      </p:sp>
      <p:sp>
        <p:nvSpPr>
          <p:cNvPr id="33" name="Text 25"/>
          <p:cNvSpPr/>
          <p:nvPr/>
        </p:nvSpPr>
        <p:spPr>
          <a:xfrm>
            <a:off x="5394960" y="4123944"/>
            <a:ext cx="3429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Once an SST Education Plan is created, you may be the case liaison responsible for implementing it with fidelity.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B3A6B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SST 3-Step Process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274320" y="960120"/>
            <a:ext cx="2743200" cy="3931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960120"/>
            <a:ext cx="2743200" cy="1005840"/>
          </a:xfrm>
          <a:prstGeom prst="rect">
            <a:avLst/>
          </a:prstGeom>
          <a:solidFill>
            <a:srgbClr val="0B7A75"/>
          </a:solidFill>
          <a:ln/>
        </p:spPr>
      </p:sp>
      <p:sp>
        <p:nvSpPr>
          <p:cNvPr id="6" name="Shape 4"/>
          <p:cNvSpPr/>
          <p:nvPr/>
        </p:nvSpPr>
        <p:spPr>
          <a:xfrm>
            <a:off x="365760" y="1005840"/>
            <a:ext cx="502920" cy="502920"/>
          </a:xfrm>
          <a:prstGeom prst="ellipse">
            <a:avLst/>
          </a:prstGeom>
          <a:solidFill>
            <a:srgbClr val="FFFFFF"/>
          </a:solidFill>
          <a:ln/>
        </p:spPr>
      </p:sp>
      <p:sp>
        <p:nvSpPr>
          <p:cNvPr id="7" name="Text 5"/>
          <p:cNvSpPr/>
          <p:nvPr/>
        </p:nvSpPr>
        <p:spPr>
          <a:xfrm>
            <a:off x="365760" y="10058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B7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50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65960" y="1051560"/>
            <a:ext cx="457200" cy="45720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365760" y="1490472"/>
            <a:ext cx="25603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Students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3017520" y="1417320"/>
            <a:ext cx="201168" cy="0"/>
          </a:xfrm>
          <a:prstGeom prst="line">
            <a:avLst/>
          </a:prstGeom>
          <a:noFill/>
          <a:ln w="25400">
            <a:solidFill>
              <a:srgbClr val="718096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411480" y="2057400"/>
            <a:ext cx="2468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Accept referrals from teachers &amp; families</a:t>
            </a:r>
            <a:endParaRPr lang="en-US" sz="1150" dirty="0"/>
          </a:p>
        </p:txBody>
      </p:sp>
      <p:sp>
        <p:nvSpPr>
          <p:cNvPr id="12" name="Text 9"/>
          <p:cNvSpPr/>
          <p:nvPr/>
        </p:nvSpPr>
        <p:spPr>
          <a:xfrm>
            <a:off x="411480" y="2743200"/>
            <a:ext cx="2468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Proactively review screening data (EWIS)</a:t>
            </a:r>
            <a:endParaRPr lang="en-US" sz="1150" dirty="0"/>
          </a:p>
        </p:txBody>
      </p:sp>
      <p:sp>
        <p:nvSpPr>
          <p:cNvPr id="13" name="Text 10"/>
          <p:cNvSpPr/>
          <p:nvPr/>
        </p:nvSpPr>
        <p:spPr>
          <a:xfrm>
            <a:off x="411480" y="3429000"/>
            <a:ext cx="2468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Conduct Root Cause Analysis</a:t>
            </a:r>
            <a:endParaRPr lang="en-US" sz="1150" dirty="0"/>
          </a:p>
        </p:txBody>
      </p:sp>
      <p:sp>
        <p:nvSpPr>
          <p:cNvPr id="14" name="Text 11"/>
          <p:cNvSpPr/>
          <p:nvPr/>
        </p:nvSpPr>
        <p:spPr>
          <a:xfrm>
            <a:off x="411480" y="4114800"/>
            <a:ext cx="2468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Apply decision rules to determine tier</a:t>
            </a:r>
            <a:endParaRPr lang="en-US" sz="1150" dirty="0"/>
          </a:p>
        </p:txBody>
      </p:sp>
      <p:sp>
        <p:nvSpPr>
          <p:cNvPr id="15" name="Shape 12"/>
          <p:cNvSpPr/>
          <p:nvPr/>
        </p:nvSpPr>
        <p:spPr>
          <a:xfrm>
            <a:off x="3218688" y="960120"/>
            <a:ext cx="2743200" cy="3931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6" name="Shape 13"/>
          <p:cNvSpPr/>
          <p:nvPr/>
        </p:nvSpPr>
        <p:spPr>
          <a:xfrm>
            <a:off x="3218688" y="960120"/>
            <a:ext cx="2743200" cy="1005840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17" name="Shape 14"/>
          <p:cNvSpPr/>
          <p:nvPr/>
        </p:nvSpPr>
        <p:spPr>
          <a:xfrm>
            <a:off x="3310128" y="1005840"/>
            <a:ext cx="502920" cy="502920"/>
          </a:xfrm>
          <a:prstGeom prst="ellipse">
            <a:avLst/>
          </a:prstGeom>
          <a:solidFill>
            <a:srgbClr val="FFFFFF"/>
          </a:solidFill>
          <a:ln/>
        </p:spPr>
      </p:sp>
      <p:sp>
        <p:nvSpPr>
          <p:cNvPr id="18" name="Text 15"/>
          <p:cNvSpPr/>
          <p:nvPr/>
        </p:nvSpPr>
        <p:spPr>
          <a:xfrm>
            <a:off x="3310128" y="10058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D4A0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500" dirty="0"/>
          </a:p>
        </p:txBody>
      </p:sp>
      <p:pic>
        <p:nvPicPr>
          <p:cNvPr id="1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0328" y="1051560"/>
            <a:ext cx="457200" cy="457200"/>
          </a:xfrm>
          <a:prstGeom prst="rect">
            <a:avLst/>
          </a:prstGeom>
        </p:spPr>
      </p:pic>
      <p:sp>
        <p:nvSpPr>
          <p:cNvPr id="20" name="Text 16"/>
          <p:cNvSpPr/>
          <p:nvPr/>
        </p:nvSpPr>
        <p:spPr>
          <a:xfrm>
            <a:off x="3310128" y="1490472"/>
            <a:ext cx="25603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Education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</a:t>
            </a:r>
            <a:endParaRPr lang="en-US" sz="1300" dirty="0"/>
          </a:p>
        </p:txBody>
      </p:sp>
      <p:sp>
        <p:nvSpPr>
          <p:cNvPr id="21" name="Shape 17"/>
          <p:cNvSpPr/>
          <p:nvPr/>
        </p:nvSpPr>
        <p:spPr>
          <a:xfrm>
            <a:off x="5961888" y="1417320"/>
            <a:ext cx="201168" cy="0"/>
          </a:xfrm>
          <a:prstGeom prst="line">
            <a:avLst/>
          </a:prstGeom>
          <a:noFill/>
          <a:ln w="25400">
            <a:solidFill>
              <a:srgbClr val="718096"/>
            </a:solidFill>
            <a:prstDash val="solid"/>
          </a:ln>
        </p:spPr>
      </p:sp>
      <p:sp>
        <p:nvSpPr>
          <p:cNvPr id="22" name="Text 18"/>
          <p:cNvSpPr/>
          <p:nvPr/>
        </p:nvSpPr>
        <p:spPr>
          <a:xfrm>
            <a:off x="3355848" y="2057400"/>
            <a:ext cx="2468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 evidence-based interventions</a:t>
            </a:r>
            <a:endParaRPr lang="en-US" sz="1150" dirty="0"/>
          </a:p>
        </p:txBody>
      </p:sp>
      <p:sp>
        <p:nvSpPr>
          <p:cNvPr id="23" name="Text 19"/>
          <p:cNvSpPr/>
          <p:nvPr/>
        </p:nvSpPr>
        <p:spPr>
          <a:xfrm>
            <a:off x="3355848" y="2743200"/>
            <a:ext cx="2468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Taxonomy of Intervention Intensity</a:t>
            </a:r>
            <a:endParaRPr lang="en-US" sz="1150" dirty="0"/>
          </a:p>
        </p:txBody>
      </p:sp>
      <p:sp>
        <p:nvSpPr>
          <p:cNvPr id="24" name="Text 20"/>
          <p:cNvSpPr/>
          <p:nvPr/>
        </p:nvSpPr>
        <p:spPr>
          <a:xfrm>
            <a:off x="3355848" y="3429000"/>
            <a:ext cx="2468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 in ASPEN (SST Education Plan)</a:t>
            </a:r>
            <a:endParaRPr lang="en-US" sz="1150" dirty="0"/>
          </a:p>
        </p:txBody>
      </p:sp>
      <p:sp>
        <p:nvSpPr>
          <p:cNvPr id="25" name="Text 21"/>
          <p:cNvSpPr/>
          <p:nvPr/>
        </p:nvSpPr>
        <p:spPr>
          <a:xfrm>
            <a:off x="3355848" y="4114800"/>
            <a:ext cx="2468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Assign case liaison and timeline</a:t>
            </a:r>
            <a:endParaRPr lang="en-US" sz="1150" dirty="0"/>
          </a:p>
        </p:txBody>
      </p:sp>
      <p:sp>
        <p:nvSpPr>
          <p:cNvPr id="26" name="Shape 22"/>
          <p:cNvSpPr/>
          <p:nvPr/>
        </p:nvSpPr>
        <p:spPr>
          <a:xfrm>
            <a:off x="6163056" y="960120"/>
            <a:ext cx="2743200" cy="3931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7" name="Shape 23"/>
          <p:cNvSpPr/>
          <p:nvPr/>
        </p:nvSpPr>
        <p:spPr>
          <a:xfrm>
            <a:off x="6163056" y="960120"/>
            <a:ext cx="2743200" cy="1005840"/>
          </a:xfrm>
          <a:prstGeom prst="rect">
            <a:avLst/>
          </a:prstGeom>
          <a:solidFill>
            <a:srgbClr val="1B3A6B"/>
          </a:solidFill>
          <a:ln/>
        </p:spPr>
      </p:sp>
      <p:sp>
        <p:nvSpPr>
          <p:cNvPr id="28" name="Shape 24"/>
          <p:cNvSpPr/>
          <p:nvPr/>
        </p:nvSpPr>
        <p:spPr>
          <a:xfrm>
            <a:off x="6254496" y="1005840"/>
            <a:ext cx="502920" cy="502920"/>
          </a:xfrm>
          <a:prstGeom prst="ellipse">
            <a:avLst/>
          </a:prstGeom>
          <a:solidFill>
            <a:srgbClr val="FFFFFF"/>
          </a:solidFill>
          <a:ln/>
        </p:spPr>
      </p:sp>
      <p:sp>
        <p:nvSpPr>
          <p:cNvPr id="29" name="Text 25"/>
          <p:cNvSpPr/>
          <p:nvPr/>
        </p:nvSpPr>
        <p:spPr>
          <a:xfrm>
            <a:off x="6254496" y="10058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500" dirty="0"/>
          </a:p>
        </p:txBody>
      </p:sp>
      <p:pic>
        <p:nvPicPr>
          <p:cNvPr id="3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4696" y="1051560"/>
            <a:ext cx="457200" cy="457200"/>
          </a:xfrm>
          <a:prstGeom prst="rect">
            <a:avLst/>
          </a:prstGeom>
        </p:spPr>
      </p:pic>
      <p:sp>
        <p:nvSpPr>
          <p:cNvPr id="31" name="Text 26"/>
          <p:cNvSpPr/>
          <p:nvPr/>
        </p:nvSpPr>
        <p:spPr>
          <a:xfrm>
            <a:off x="6254496" y="1490472"/>
            <a:ext cx="25603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 &amp;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</a:t>
            </a:r>
            <a:endParaRPr lang="en-US" sz="1300" dirty="0"/>
          </a:p>
        </p:txBody>
      </p:sp>
      <p:sp>
        <p:nvSpPr>
          <p:cNvPr id="32" name="Text 27"/>
          <p:cNvSpPr/>
          <p:nvPr/>
        </p:nvSpPr>
        <p:spPr>
          <a:xfrm>
            <a:off x="6300216" y="2057400"/>
            <a:ext cx="2468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 with fidelity</a:t>
            </a:r>
            <a:endParaRPr lang="en-US" sz="1150" dirty="0"/>
          </a:p>
        </p:txBody>
      </p:sp>
      <p:sp>
        <p:nvSpPr>
          <p:cNvPr id="33" name="Text 28"/>
          <p:cNvSpPr/>
          <p:nvPr/>
        </p:nvSpPr>
        <p:spPr>
          <a:xfrm>
            <a:off x="6300216" y="2743200"/>
            <a:ext cx="2468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Collect progress monitoring data</a:t>
            </a:r>
            <a:endParaRPr lang="en-US" sz="1150" dirty="0"/>
          </a:p>
        </p:txBody>
      </p:sp>
      <p:sp>
        <p:nvSpPr>
          <p:cNvPr id="34" name="Text 29"/>
          <p:cNvSpPr/>
          <p:nvPr/>
        </p:nvSpPr>
        <p:spPr>
          <a:xfrm>
            <a:off x="6300216" y="3429000"/>
            <a:ext cx="2468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data at regular SST meetings</a:t>
            </a:r>
            <a:endParaRPr lang="en-US" sz="1150" dirty="0"/>
          </a:p>
        </p:txBody>
      </p:sp>
      <p:sp>
        <p:nvSpPr>
          <p:cNvPr id="35" name="Text 30"/>
          <p:cNvSpPr/>
          <p:nvPr/>
        </p:nvSpPr>
        <p:spPr>
          <a:xfrm>
            <a:off x="6300216" y="4114800"/>
            <a:ext cx="2468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Adjust plan or move tiers as needed</a:t>
            </a:r>
            <a:endParaRPr lang="en-US" sz="1150" dirty="0"/>
          </a:p>
        </p:txBody>
      </p:sp>
      <p:sp>
        <p:nvSpPr>
          <p:cNvPr id="36" name="Text 31"/>
          <p:cNvSpPr/>
          <p:nvPr/>
        </p:nvSpPr>
        <p:spPr>
          <a:xfrm>
            <a:off x="320040" y="4773168"/>
            <a:ext cx="8503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i="1" dirty="0">
                <a:solidFill>
                  <a:srgbClr val="0B7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Teacher involvement: Step 1 (referral &amp; data sharing) + Step 3 (plan implementation)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B7A75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to Make an SST Referral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20040" y="960120"/>
            <a:ext cx="4023360" cy="3931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960120"/>
            <a:ext cx="4023360" cy="457200"/>
          </a:xfrm>
          <a:prstGeom prst="rect">
            <a:avLst/>
          </a:prstGeom>
          <a:solidFill>
            <a:srgbClr val="0B7A75"/>
          </a:solidFill>
          <a:ln/>
        </p:spPr>
      </p:sp>
      <p:sp>
        <p:nvSpPr>
          <p:cNvPr id="6" name="Text 4"/>
          <p:cNvSpPr/>
          <p:nvPr/>
        </p:nvSpPr>
        <p:spPr>
          <a:xfrm>
            <a:off x="320040" y="960120"/>
            <a:ext cx="4023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to Refer</a:t>
            </a:r>
            <a:endParaRPr lang="en-US" sz="1400" dirty="0"/>
          </a:p>
        </p:txBody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1536192"/>
            <a:ext cx="228600" cy="2286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777240" y="1481328"/>
            <a:ext cx="3429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 is not responding to Tier 1 core instruction</a:t>
            </a:r>
            <a:endParaRPr lang="en-US" sz="1100" dirty="0"/>
          </a:p>
        </p:txBody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066544"/>
            <a:ext cx="228600" cy="22860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777240" y="2011680"/>
            <a:ext cx="3429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Consistent pattern across multiple subjects/settings</a:t>
            </a:r>
            <a:endParaRPr lang="en-US" sz="1100" dirty="0"/>
          </a:p>
        </p:txBody>
      </p:sp>
      <p:pic>
        <p:nvPicPr>
          <p:cNvPr id="1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596896"/>
            <a:ext cx="228600" cy="22860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777240" y="2542032"/>
            <a:ext cx="3429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 2 strategies have been tried and documented</a:t>
            </a:r>
            <a:endParaRPr lang="en-US" sz="1100" dirty="0"/>
          </a:p>
        </p:txBody>
      </p:sp>
      <p:pic>
        <p:nvPicPr>
          <p:cNvPr id="13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3127248"/>
            <a:ext cx="228600" cy="228600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777240" y="3072384"/>
            <a:ext cx="3429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Academic skills are significantly below grade level</a:t>
            </a:r>
            <a:endParaRPr lang="en-US" sz="1100" dirty="0"/>
          </a:p>
        </p:txBody>
      </p:sp>
      <p:pic>
        <p:nvPicPr>
          <p:cNvPr id="15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3657600"/>
            <a:ext cx="228600" cy="22860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777240" y="3602736"/>
            <a:ext cx="3429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Behavioral or social-emotional concerns are impacting learning</a:t>
            </a:r>
            <a:endParaRPr lang="en-US" sz="1100" dirty="0"/>
          </a:p>
        </p:txBody>
      </p:sp>
      <p:pic>
        <p:nvPicPr>
          <p:cNvPr id="1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200" y="4187952"/>
            <a:ext cx="228600" cy="228600"/>
          </a:xfrm>
          <a:prstGeom prst="rect">
            <a:avLst/>
          </a:prstGeom>
        </p:spPr>
      </p:pic>
      <p:sp>
        <p:nvSpPr>
          <p:cNvPr id="18" name="Text 10"/>
          <p:cNvSpPr/>
          <p:nvPr/>
        </p:nvSpPr>
        <p:spPr>
          <a:xfrm>
            <a:off x="777240" y="4133088"/>
            <a:ext cx="3429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have collected and documented relevant data</a:t>
            </a:r>
            <a:endParaRPr lang="en-US" sz="1100" dirty="0"/>
          </a:p>
        </p:txBody>
      </p:sp>
      <p:sp>
        <p:nvSpPr>
          <p:cNvPr id="19" name="Shape 11"/>
          <p:cNvSpPr/>
          <p:nvPr/>
        </p:nvSpPr>
        <p:spPr>
          <a:xfrm>
            <a:off x="4800600" y="960120"/>
            <a:ext cx="4023360" cy="3931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0" name="Shape 12"/>
          <p:cNvSpPr/>
          <p:nvPr/>
        </p:nvSpPr>
        <p:spPr>
          <a:xfrm>
            <a:off x="4800600" y="960120"/>
            <a:ext cx="4023360" cy="457200"/>
          </a:xfrm>
          <a:prstGeom prst="rect">
            <a:avLst/>
          </a:prstGeom>
          <a:solidFill>
            <a:srgbClr val="1B3A6B"/>
          </a:solidFill>
          <a:ln/>
        </p:spPr>
      </p:sp>
      <p:sp>
        <p:nvSpPr>
          <p:cNvPr id="21" name="Text 13"/>
          <p:cNvSpPr/>
          <p:nvPr/>
        </p:nvSpPr>
        <p:spPr>
          <a:xfrm>
            <a:off x="4800600" y="960120"/>
            <a:ext cx="4023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to Include in the Referral</a:t>
            </a:r>
            <a:endParaRPr lang="en-US" sz="1400" dirty="0"/>
          </a:p>
        </p:txBody>
      </p:sp>
      <p:sp>
        <p:nvSpPr>
          <p:cNvPr id="22" name="Text 14"/>
          <p:cNvSpPr/>
          <p:nvPr/>
        </p:nvSpPr>
        <p:spPr>
          <a:xfrm>
            <a:off x="4937760" y="1508760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 strengths</a:t>
            </a:r>
            <a:endParaRPr lang="en-US" sz="1200" dirty="0"/>
          </a:p>
        </p:txBody>
      </p:sp>
      <p:sp>
        <p:nvSpPr>
          <p:cNvPr id="23" name="Text 15"/>
          <p:cNvSpPr/>
          <p:nvPr/>
        </p:nvSpPr>
        <p:spPr>
          <a:xfrm>
            <a:off x="4937760" y="1764792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student good at?</a:t>
            </a:r>
            <a:endParaRPr lang="en-US" sz="1050" dirty="0"/>
          </a:p>
        </p:txBody>
      </p:sp>
      <p:sp>
        <p:nvSpPr>
          <p:cNvPr id="24" name="Text 16"/>
          <p:cNvSpPr/>
          <p:nvPr/>
        </p:nvSpPr>
        <p:spPr>
          <a:xfrm>
            <a:off x="4937760" y="2039112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Area of concern</a:t>
            </a:r>
            <a:endParaRPr lang="en-US" sz="1200" dirty="0"/>
          </a:p>
        </p:txBody>
      </p:sp>
      <p:sp>
        <p:nvSpPr>
          <p:cNvPr id="25" name="Text 17"/>
          <p:cNvSpPr/>
          <p:nvPr/>
        </p:nvSpPr>
        <p:spPr>
          <a:xfrm>
            <a:off x="4937760" y="2295144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Academic, behavioral, or both?</a:t>
            </a:r>
            <a:endParaRPr lang="en-US" sz="1050" dirty="0"/>
          </a:p>
        </p:txBody>
      </p:sp>
      <p:sp>
        <p:nvSpPr>
          <p:cNvPr id="26" name="Text 18"/>
          <p:cNvSpPr/>
          <p:nvPr/>
        </p:nvSpPr>
        <p:spPr>
          <a:xfrm>
            <a:off x="4937760" y="2569464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Interventions tried</a:t>
            </a:r>
            <a:endParaRPr lang="en-US" sz="1200" dirty="0"/>
          </a:p>
        </p:txBody>
      </p:sp>
      <p:sp>
        <p:nvSpPr>
          <p:cNvPr id="27" name="Text 19"/>
          <p:cNvSpPr/>
          <p:nvPr/>
        </p:nvSpPr>
        <p:spPr>
          <a:xfrm>
            <a:off x="4937760" y="2825496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strategies have you used?</a:t>
            </a:r>
            <a:endParaRPr lang="en-US" sz="1050" dirty="0"/>
          </a:p>
        </p:txBody>
      </p:sp>
      <p:sp>
        <p:nvSpPr>
          <p:cNvPr id="28" name="Text 20"/>
          <p:cNvSpPr/>
          <p:nvPr/>
        </p:nvSpPr>
        <p:spPr>
          <a:xfrm>
            <a:off x="4937760" y="309981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collected</a:t>
            </a:r>
            <a:endParaRPr lang="en-US" sz="1200" dirty="0"/>
          </a:p>
        </p:txBody>
      </p:sp>
      <p:sp>
        <p:nvSpPr>
          <p:cNvPr id="29" name="Text 21"/>
          <p:cNvSpPr/>
          <p:nvPr/>
        </p:nvSpPr>
        <p:spPr>
          <a:xfrm>
            <a:off x="4937760" y="3355848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Grades, assessments, observations</a:t>
            </a:r>
            <a:endParaRPr lang="en-US" sz="1050" dirty="0"/>
          </a:p>
        </p:txBody>
      </p:sp>
      <p:sp>
        <p:nvSpPr>
          <p:cNvPr id="30" name="Text 22"/>
          <p:cNvSpPr/>
          <p:nvPr/>
        </p:nvSpPr>
        <p:spPr>
          <a:xfrm>
            <a:off x="4937760" y="3630168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Parent contact</a:t>
            </a:r>
            <a:endParaRPr lang="en-US" sz="1200" dirty="0"/>
          </a:p>
        </p:txBody>
      </p:sp>
      <p:sp>
        <p:nvSpPr>
          <p:cNvPr id="31" name="Text 23"/>
          <p:cNvSpPr/>
          <p:nvPr/>
        </p:nvSpPr>
        <p:spPr>
          <a:xfrm>
            <a:off x="4937760" y="388620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and what was discussed?</a:t>
            </a:r>
            <a:endParaRPr lang="en-US" sz="1050" dirty="0"/>
          </a:p>
        </p:txBody>
      </p:sp>
      <p:sp>
        <p:nvSpPr>
          <p:cNvPr id="32" name="Text 24"/>
          <p:cNvSpPr/>
          <p:nvPr/>
        </p:nvSpPr>
        <p:spPr>
          <a:xfrm>
            <a:off x="4937760" y="4160520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Urgency level</a:t>
            </a:r>
            <a:endParaRPr lang="en-US" sz="1200" dirty="0"/>
          </a:p>
        </p:txBody>
      </p:sp>
      <p:sp>
        <p:nvSpPr>
          <p:cNvPr id="33" name="Text 25"/>
          <p:cNvSpPr/>
          <p:nvPr/>
        </p:nvSpPr>
        <p:spPr>
          <a:xfrm>
            <a:off x="4937760" y="4416552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7180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there an immediate concern?</a:t>
            </a:r>
            <a:endParaRPr lang="en-US" sz="10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B3A6B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Is on the SST?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20040" y="914400"/>
            <a:ext cx="4114800" cy="39776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914400"/>
            <a:ext cx="4114800" cy="457200"/>
          </a:xfrm>
          <a:prstGeom prst="rect">
            <a:avLst/>
          </a:prstGeom>
          <a:solidFill>
            <a:srgbClr val="0B7A75"/>
          </a:solidFill>
          <a:ln/>
        </p:spPr>
      </p:sp>
      <p:sp>
        <p:nvSpPr>
          <p:cNvPr id="6" name="Text 4"/>
          <p:cNvSpPr/>
          <p:nvPr/>
        </p:nvSpPr>
        <p:spPr>
          <a:xfrm>
            <a:off x="320040" y="91440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Team (6–8 members)</a:t>
            </a:r>
            <a:endParaRPr lang="en-US" sz="1300" dirty="0"/>
          </a:p>
        </p:txBody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1472184"/>
            <a:ext cx="256032" cy="256032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804672" y="1435608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Administrator (required)</a:t>
            </a:r>
            <a:endParaRPr lang="en-US" sz="1200" dirty="0"/>
          </a:p>
        </p:txBody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020824"/>
            <a:ext cx="256032" cy="256032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804672" y="1984248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School Psychologist</a:t>
            </a:r>
            <a:endParaRPr lang="en-US" sz="1200" dirty="0"/>
          </a:p>
        </p:txBody>
      </p:sp>
      <p:pic>
        <p:nvPicPr>
          <p:cNvPr id="1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569464"/>
            <a:ext cx="256032" cy="256032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804672" y="2532888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General Education Teacher</a:t>
            </a:r>
            <a:endParaRPr lang="en-US" sz="1200" dirty="0"/>
          </a:p>
        </p:txBody>
      </p:sp>
      <p:pic>
        <p:nvPicPr>
          <p:cNvPr id="13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3118104"/>
            <a:ext cx="256032" cy="256032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804672" y="3081528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Special Education Teacher</a:t>
            </a:r>
            <a:endParaRPr lang="en-US" sz="1200" dirty="0"/>
          </a:p>
        </p:txBody>
      </p:sp>
      <p:pic>
        <p:nvPicPr>
          <p:cNvPr id="15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3666744"/>
            <a:ext cx="256032" cy="256032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04672" y="3630168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School Counselor</a:t>
            </a:r>
            <a:endParaRPr lang="en-US" sz="1200" dirty="0"/>
          </a:p>
        </p:txBody>
      </p:sp>
      <p:pic>
        <p:nvPicPr>
          <p:cNvPr id="1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200" y="4215384"/>
            <a:ext cx="256032" cy="256032"/>
          </a:xfrm>
          <a:prstGeom prst="rect">
            <a:avLst/>
          </a:prstGeom>
        </p:spPr>
      </p:pic>
      <p:sp>
        <p:nvSpPr>
          <p:cNvPr id="18" name="Text 10"/>
          <p:cNvSpPr/>
          <p:nvPr/>
        </p:nvSpPr>
        <p:spPr>
          <a:xfrm>
            <a:off x="804672" y="4178808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Other identified staff</a:t>
            </a:r>
            <a:endParaRPr lang="en-US" sz="1200" dirty="0"/>
          </a:p>
        </p:txBody>
      </p:sp>
      <p:sp>
        <p:nvSpPr>
          <p:cNvPr id="19" name="Shape 11"/>
          <p:cNvSpPr/>
          <p:nvPr/>
        </p:nvSpPr>
        <p:spPr>
          <a:xfrm>
            <a:off x="4754880" y="914400"/>
            <a:ext cx="4069080" cy="39776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0" name="Shape 12"/>
          <p:cNvSpPr/>
          <p:nvPr/>
        </p:nvSpPr>
        <p:spPr>
          <a:xfrm>
            <a:off x="4754880" y="914400"/>
            <a:ext cx="4069080" cy="457200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21" name="Text 13"/>
          <p:cNvSpPr/>
          <p:nvPr/>
        </p:nvSpPr>
        <p:spPr>
          <a:xfrm>
            <a:off x="4754880" y="914400"/>
            <a:ext cx="4069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Consultative (as needed)</a:t>
            </a:r>
            <a:endParaRPr lang="en-US" sz="1300" dirty="0"/>
          </a:p>
        </p:txBody>
      </p:sp>
      <p:pic>
        <p:nvPicPr>
          <p:cNvPr id="22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92040" y="1472184"/>
            <a:ext cx="256032" cy="256032"/>
          </a:xfrm>
          <a:prstGeom prst="rect">
            <a:avLst/>
          </a:prstGeom>
        </p:spPr>
      </p:pic>
      <p:sp>
        <p:nvSpPr>
          <p:cNvPr id="23" name="Text 14"/>
          <p:cNvSpPr/>
          <p:nvPr/>
        </p:nvSpPr>
        <p:spPr>
          <a:xfrm>
            <a:off x="5230368" y="1435608"/>
            <a:ext cx="34290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AAPS Resource Teachers</a:t>
            </a:r>
            <a:endParaRPr lang="en-US" sz="1150" dirty="0"/>
          </a:p>
        </p:txBody>
      </p:sp>
      <p:pic>
        <p:nvPicPr>
          <p:cNvPr id="24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92040" y="1947672"/>
            <a:ext cx="256032" cy="256032"/>
          </a:xfrm>
          <a:prstGeom prst="rect">
            <a:avLst/>
          </a:prstGeom>
        </p:spPr>
      </p:pic>
      <p:sp>
        <p:nvSpPr>
          <p:cNvPr id="25" name="Text 15"/>
          <p:cNvSpPr/>
          <p:nvPr/>
        </p:nvSpPr>
        <p:spPr>
          <a:xfrm>
            <a:off x="5230368" y="1911096"/>
            <a:ext cx="34290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 Representatives</a:t>
            </a:r>
            <a:endParaRPr lang="en-US" sz="1150" dirty="0"/>
          </a:p>
        </p:txBody>
      </p:sp>
      <p:pic>
        <p:nvPicPr>
          <p:cNvPr id="26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92040" y="2423160"/>
            <a:ext cx="256032" cy="256032"/>
          </a:xfrm>
          <a:prstGeom prst="rect">
            <a:avLst/>
          </a:prstGeom>
        </p:spPr>
      </p:pic>
      <p:sp>
        <p:nvSpPr>
          <p:cNvPr id="27" name="Text 16"/>
          <p:cNvSpPr/>
          <p:nvPr/>
        </p:nvSpPr>
        <p:spPr>
          <a:xfrm>
            <a:off x="5230368" y="2386584"/>
            <a:ext cx="34290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MLP Teacher</a:t>
            </a:r>
            <a:endParaRPr lang="en-US" sz="1150" dirty="0"/>
          </a:p>
        </p:txBody>
      </p:sp>
      <p:pic>
        <p:nvPicPr>
          <p:cNvPr id="28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892040" y="2898648"/>
            <a:ext cx="256032" cy="256032"/>
          </a:xfrm>
          <a:prstGeom prst="rect">
            <a:avLst/>
          </a:prstGeom>
        </p:spPr>
      </p:pic>
      <p:sp>
        <p:nvSpPr>
          <p:cNvPr id="29" name="Text 17"/>
          <p:cNvSpPr/>
          <p:nvPr/>
        </p:nvSpPr>
        <p:spPr>
          <a:xfrm>
            <a:off x="5230368" y="2862072"/>
            <a:ext cx="34290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Parent/Guardian Representative</a:t>
            </a:r>
            <a:endParaRPr lang="en-US" sz="1150" dirty="0"/>
          </a:p>
        </p:txBody>
      </p:sp>
      <p:pic>
        <p:nvPicPr>
          <p:cNvPr id="30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892040" y="3374136"/>
            <a:ext cx="256032" cy="256032"/>
          </a:xfrm>
          <a:prstGeom prst="rect">
            <a:avLst/>
          </a:prstGeom>
        </p:spPr>
      </p:pic>
      <p:sp>
        <p:nvSpPr>
          <p:cNvPr id="31" name="Text 18"/>
          <p:cNvSpPr/>
          <p:nvPr/>
        </p:nvSpPr>
        <p:spPr>
          <a:xfrm>
            <a:off x="5230368" y="3337560"/>
            <a:ext cx="34290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School Nurse</a:t>
            </a:r>
            <a:endParaRPr lang="en-US" sz="1150" dirty="0"/>
          </a:p>
        </p:txBody>
      </p:sp>
      <p:pic>
        <p:nvPicPr>
          <p:cNvPr id="32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892040" y="3849624"/>
            <a:ext cx="256032" cy="256032"/>
          </a:xfrm>
          <a:prstGeom prst="rect">
            <a:avLst/>
          </a:prstGeom>
        </p:spPr>
      </p:pic>
      <p:sp>
        <p:nvSpPr>
          <p:cNvPr id="33" name="Text 19"/>
          <p:cNvSpPr/>
          <p:nvPr/>
        </p:nvSpPr>
        <p:spPr>
          <a:xfrm>
            <a:off x="5230368" y="3813048"/>
            <a:ext cx="34290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504 Coordinator</a:t>
            </a:r>
            <a:endParaRPr lang="en-US" sz="1150" dirty="0"/>
          </a:p>
        </p:txBody>
      </p:sp>
      <p:pic>
        <p:nvPicPr>
          <p:cNvPr id="3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892040" y="4325112"/>
            <a:ext cx="256032" cy="256032"/>
          </a:xfrm>
          <a:prstGeom prst="rect">
            <a:avLst/>
          </a:prstGeom>
        </p:spPr>
      </p:pic>
      <p:sp>
        <p:nvSpPr>
          <p:cNvPr id="35" name="Text 20"/>
          <p:cNvSpPr/>
          <p:nvPr/>
        </p:nvSpPr>
        <p:spPr>
          <a:xfrm>
            <a:off x="5230368" y="4288536"/>
            <a:ext cx="34290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2D37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Math/Literacy Teachers</a:t>
            </a:r>
            <a:endParaRPr lang="en-US" sz="11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B84040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Important Boundaries: What SST Does NOT Replace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20040" y="868680"/>
            <a:ext cx="8503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SST is one part of MTSS — it does not replace other specialized programs or your right to refer to those programs directly.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320040" y="1508760"/>
            <a:ext cx="4160520" cy="10515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20040" y="1508760"/>
            <a:ext cx="73152" cy="1051560"/>
          </a:xfrm>
          <a:prstGeom prst="rect">
            <a:avLst/>
          </a:prstGeom>
          <a:solidFill>
            <a:srgbClr val="B84040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1783080"/>
            <a:ext cx="320040" cy="3200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868680" y="1563624"/>
            <a:ext cx="35204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B84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Special Education (IDEA)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868680" y="1911096"/>
            <a:ext cx="3520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Students suspected of a disability may be referred directly for evaluation. SST processes do not delay a CSC referral.</a:t>
            </a:r>
            <a:endParaRPr lang="en-US" sz="1050" dirty="0"/>
          </a:p>
        </p:txBody>
      </p:sp>
      <p:sp>
        <p:nvSpPr>
          <p:cNvPr id="10" name="Shape 7"/>
          <p:cNvSpPr/>
          <p:nvPr/>
        </p:nvSpPr>
        <p:spPr>
          <a:xfrm>
            <a:off x="4754880" y="1508760"/>
            <a:ext cx="4160520" cy="10515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4754880" y="1508760"/>
            <a:ext cx="73152" cy="1051560"/>
          </a:xfrm>
          <a:prstGeom prst="rect">
            <a:avLst/>
          </a:prstGeom>
          <a:solidFill>
            <a:srgbClr val="B84040"/>
          </a:solidFill>
          <a:ln/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2040" y="1783080"/>
            <a:ext cx="320040" cy="32004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5303520" y="1563624"/>
            <a:ext cx="35204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B84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AAPS Services</a:t>
            </a:r>
            <a:endParaRPr lang="en-US" sz="1200" dirty="0"/>
          </a:p>
        </p:txBody>
      </p:sp>
      <p:sp>
        <p:nvSpPr>
          <p:cNvPr id="14" name="Text 10"/>
          <p:cNvSpPr/>
          <p:nvPr/>
        </p:nvSpPr>
        <p:spPr>
          <a:xfrm>
            <a:off x="5303520" y="1911096"/>
            <a:ext cx="3520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Advanced Academic Program services continue on their own track (AI 1308.01).</a:t>
            </a:r>
            <a:endParaRPr lang="en-US" sz="1050" dirty="0"/>
          </a:p>
        </p:txBody>
      </p:sp>
      <p:sp>
        <p:nvSpPr>
          <p:cNvPr id="15" name="Shape 11"/>
          <p:cNvSpPr/>
          <p:nvPr/>
        </p:nvSpPr>
        <p:spPr>
          <a:xfrm>
            <a:off x="320040" y="2679192"/>
            <a:ext cx="4160520" cy="10515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320040" y="2679192"/>
            <a:ext cx="73152" cy="1051560"/>
          </a:xfrm>
          <a:prstGeom prst="rect">
            <a:avLst/>
          </a:prstGeom>
          <a:solidFill>
            <a:srgbClr val="B84040"/>
          </a:solidFill>
          <a:ln/>
        </p:spPr>
      </p:sp>
      <p:pic>
        <p:nvPicPr>
          <p:cNvPr id="1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953512"/>
            <a:ext cx="320040" cy="32004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868680" y="2734056"/>
            <a:ext cx="35204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B84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504 Accommodations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868680" y="3081528"/>
            <a:ext cx="3520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Students with disabilities needing accommodations access 504 plans through a separate process (AI 1365.01).</a:t>
            </a:r>
            <a:endParaRPr lang="en-US" sz="1050" dirty="0"/>
          </a:p>
        </p:txBody>
      </p:sp>
      <p:sp>
        <p:nvSpPr>
          <p:cNvPr id="20" name="Shape 15"/>
          <p:cNvSpPr/>
          <p:nvPr/>
        </p:nvSpPr>
        <p:spPr>
          <a:xfrm>
            <a:off x="4754880" y="2679192"/>
            <a:ext cx="4160520" cy="10515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21" name="Shape 16"/>
          <p:cNvSpPr/>
          <p:nvPr/>
        </p:nvSpPr>
        <p:spPr>
          <a:xfrm>
            <a:off x="4754880" y="2679192"/>
            <a:ext cx="73152" cy="1051560"/>
          </a:xfrm>
          <a:prstGeom prst="rect">
            <a:avLst/>
          </a:prstGeom>
          <a:solidFill>
            <a:srgbClr val="B84040"/>
          </a:solidFill>
          <a:ln/>
        </p:spPr>
      </p:sp>
      <p:pic>
        <p:nvPicPr>
          <p:cNvPr id="22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92040" y="2953512"/>
            <a:ext cx="320040" cy="320040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5303520" y="2734056"/>
            <a:ext cx="35204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B84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MLP Program</a:t>
            </a:r>
            <a:endParaRPr lang="en-US" sz="1200" dirty="0"/>
          </a:p>
        </p:txBody>
      </p:sp>
      <p:sp>
        <p:nvSpPr>
          <p:cNvPr id="24" name="Text 18"/>
          <p:cNvSpPr/>
          <p:nvPr/>
        </p:nvSpPr>
        <p:spPr>
          <a:xfrm>
            <a:off x="5303520" y="3081528"/>
            <a:ext cx="3520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Military Language Program follows its own administrative instruction (AI 1309.01).</a:t>
            </a:r>
            <a:endParaRPr lang="en-US" sz="1050" dirty="0"/>
          </a:p>
        </p:txBody>
      </p:sp>
      <p:sp>
        <p:nvSpPr>
          <p:cNvPr id="25" name="Shape 19"/>
          <p:cNvSpPr/>
          <p:nvPr/>
        </p:nvSpPr>
        <p:spPr>
          <a:xfrm>
            <a:off x="320040" y="3849624"/>
            <a:ext cx="4160520" cy="10515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26" name="Shape 20"/>
          <p:cNvSpPr/>
          <p:nvPr/>
        </p:nvSpPr>
        <p:spPr>
          <a:xfrm>
            <a:off x="320040" y="3849624"/>
            <a:ext cx="73152" cy="1051560"/>
          </a:xfrm>
          <a:prstGeom prst="rect">
            <a:avLst/>
          </a:prstGeom>
          <a:solidFill>
            <a:srgbClr val="B84040"/>
          </a:solidFill>
          <a:ln/>
        </p:spPr>
      </p:sp>
      <p:pic>
        <p:nvPicPr>
          <p:cNvPr id="27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4123944"/>
            <a:ext cx="320040" cy="320040"/>
          </a:xfrm>
          <a:prstGeom prst="rect">
            <a:avLst/>
          </a:prstGeom>
        </p:spPr>
      </p:pic>
      <p:sp>
        <p:nvSpPr>
          <p:cNvPr id="28" name="Text 21"/>
          <p:cNvSpPr/>
          <p:nvPr/>
        </p:nvSpPr>
        <p:spPr>
          <a:xfrm>
            <a:off x="868680" y="3904488"/>
            <a:ext cx="35204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B84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Crisis Intervention</a:t>
            </a:r>
            <a:endParaRPr lang="en-US" sz="1200" dirty="0"/>
          </a:p>
        </p:txBody>
      </p:sp>
      <p:sp>
        <p:nvSpPr>
          <p:cNvPr id="29" name="Text 22"/>
          <p:cNvSpPr/>
          <p:nvPr/>
        </p:nvSpPr>
        <p:spPr>
          <a:xfrm>
            <a:off x="868680" y="4251960"/>
            <a:ext cx="3520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Crisis Intervention Team responds to immediate safety concerns. NEVER wait for SST if a student is in crisis.</a:t>
            </a:r>
            <a:endParaRPr lang="en-US" sz="1050" dirty="0"/>
          </a:p>
        </p:txBody>
      </p:sp>
      <p:sp>
        <p:nvSpPr>
          <p:cNvPr id="30" name="Shape 23"/>
          <p:cNvSpPr/>
          <p:nvPr/>
        </p:nvSpPr>
        <p:spPr>
          <a:xfrm>
            <a:off x="4754880" y="3849624"/>
            <a:ext cx="4160520" cy="10515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31" name="Shape 24"/>
          <p:cNvSpPr/>
          <p:nvPr/>
        </p:nvSpPr>
        <p:spPr>
          <a:xfrm>
            <a:off x="4754880" y="3849624"/>
            <a:ext cx="73152" cy="1051560"/>
          </a:xfrm>
          <a:prstGeom prst="rect">
            <a:avLst/>
          </a:prstGeom>
          <a:solidFill>
            <a:srgbClr val="B84040"/>
          </a:solidFill>
          <a:ln/>
        </p:spPr>
      </p:sp>
      <p:pic>
        <p:nvPicPr>
          <p:cNvPr id="32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92040" y="4123944"/>
            <a:ext cx="320040" cy="320040"/>
          </a:xfrm>
          <a:prstGeom prst="rect">
            <a:avLst/>
          </a:prstGeom>
        </p:spPr>
      </p:pic>
      <p:sp>
        <p:nvSpPr>
          <p:cNvPr id="33" name="Text 25"/>
          <p:cNvSpPr/>
          <p:nvPr/>
        </p:nvSpPr>
        <p:spPr>
          <a:xfrm>
            <a:off x="5303520" y="3904488"/>
            <a:ext cx="35204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B840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Study Committee</a:t>
            </a:r>
            <a:endParaRPr lang="en-US" sz="1200" dirty="0"/>
          </a:p>
        </p:txBody>
      </p:sp>
      <p:sp>
        <p:nvSpPr>
          <p:cNvPr id="34" name="Text 26"/>
          <p:cNvSpPr/>
          <p:nvPr/>
        </p:nvSpPr>
        <p:spPr>
          <a:xfrm>
            <a:off x="5303520" y="4251960"/>
            <a:ext cx="3520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 CSC referral is always an option, even while an SST process is ongoing.</a:t>
            </a:r>
            <a:endParaRPr lang="en-US" sz="10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B7A75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Questions from Teachers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20040" y="914400"/>
            <a:ext cx="8503920" cy="93268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914400"/>
            <a:ext cx="73152" cy="932688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6" name="Text 4"/>
          <p:cNvSpPr/>
          <p:nvPr/>
        </p:nvSpPr>
        <p:spPr>
          <a:xfrm>
            <a:off x="502920" y="960120"/>
            <a:ext cx="81838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"Do I have to try Tier 2 before making an SST referral?"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02920" y="1298448"/>
            <a:ext cx="8183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Typically yes — referrals should show what has been tried. But if you have urgent concerns, refer immediately and document what you know.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20040" y="1938528"/>
            <a:ext cx="8503920" cy="93268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20040" y="1938528"/>
            <a:ext cx="73152" cy="932688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10" name="Text 8"/>
          <p:cNvSpPr/>
          <p:nvPr/>
        </p:nvSpPr>
        <p:spPr>
          <a:xfrm>
            <a:off x="502920" y="1984248"/>
            <a:ext cx="81838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"Will the SST take over working with my student?"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02920" y="2322576"/>
            <a:ext cx="8183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No. You remain the primary teacher. The SST creates a collaborative support plan, and you may be the Case Liaison who implements it.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20040" y="2962656"/>
            <a:ext cx="8503920" cy="93268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0040" y="2962656"/>
            <a:ext cx="73152" cy="932688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14" name="Text 12"/>
          <p:cNvSpPr/>
          <p:nvPr/>
        </p:nvSpPr>
        <p:spPr>
          <a:xfrm>
            <a:off x="502920" y="3008376"/>
            <a:ext cx="81838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"What if the parent won't cooperate?"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502920" y="3346704"/>
            <a:ext cx="8183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 your outreach attempts. The SST can still support the student. Your administrator can help navigate family communication.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320040" y="3986784"/>
            <a:ext cx="8503920" cy="93268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20040" y="3986784"/>
            <a:ext cx="73152" cy="932688"/>
          </a:xfrm>
          <a:prstGeom prst="rect">
            <a:avLst/>
          </a:prstGeom>
          <a:solidFill>
            <a:srgbClr val="D4A017"/>
          </a:solidFill>
          <a:ln/>
        </p:spPr>
      </p:sp>
      <p:sp>
        <p:nvSpPr>
          <p:cNvPr id="18" name="Text 16"/>
          <p:cNvSpPr/>
          <p:nvPr/>
        </p:nvSpPr>
        <p:spPr>
          <a:xfrm>
            <a:off x="502920" y="4032504"/>
            <a:ext cx="81838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"How often does the SST meet?"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502920" y="4370832"/>
            <a:ext cx="8183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SST meets regularly to review student progress. As a case liaison or referring teacher, you may be invited to specific student review meetings.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DoDEA MTSS &amp; SST Teacher Training</dc:title>
  <dc:subject>PptxGenJS Presentation</dc:subject>
  <dc:creator>PptxGenJS</dc:creator>
  <cp:lastModifiedBy>PptxGenJS</cp:lastModifiedBy>
  <cp:revision>1</cp:revision>
  <dcterms:created xsi:type="dcterms:W3CDTF">2026-03-10T16:38:05Z</dcterms:created>
  <dcterms:modified xsi:type="dcterms:W3CDTF">2026-03-10T16:38:05Z</dcterms:modified>
</cp:coreProperties>
</file>