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5143500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0"/>
            <a:ext cx="64008" cy="5143500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583680" y="0"/>
            <a:ext cx="2560320" cy="5143500"/>
          </a:xfrm>
          <a:prstGeom prst="rect">
            <a:avLst/>
          </a:prstGeom>
          <a:solidFill>
            <a:srgbClr val="0A7377">
              <a:alpha val="25000"/>
            </a:srgbClr>
          </a:solidFill>
          <a:ln w="12700">
            <a:solidFill>
              <a:srgbClr val="0A7377">
                <a:alpha val="2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548640"/>
            <a:ext cx="5760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Focused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548640" y="1508760"/>
            <a:ext cx="5760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4A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Collaboration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548640" y="2377440"/>
            <a:ext cx="5760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D6EF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Teachers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548640" y="3090672"/>
            <a:ext cx="5303520" cy="36576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3246120"/>
            <a:ext cx="5760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D6EF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DoDEA Focused Collaboration Guide 2.0  ·  SY 2025-26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D6EF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Grounded in DuFour's Four Critical Questions &amp; MTSS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4160520"/>
            <a:ext cx="1371600" cy="347472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416052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 Min Session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057400" y="4160520"/>
            <a:ext cx="1371600" cy="347472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057400" y="416052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Staff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566160" y="4160520"/>
            <a:ext cx="1371600" cy="347472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566160" y="416052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Interactive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777240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7132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 Group Activity: Where Are We With the 4 Questions?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 | Groups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8229600" y="822960"/>
            <a:ext cx="822960" cy="822960"/>
          </a:xfrm>
          <a:prstGeom prst="ellipse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0" y="82296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274320" y="932688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your grade-level or subject-area team, discuss each question. Be honest — this shapes your next FC cycle.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416052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74320" y="1417320"/>
            <a:ext cx="640080" cy="1508760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4320" y="1417320"/>
            <a:ext cx="64008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CQ 1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987552" y="1554480"/>
            <a:ext cx="333756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standard are you focused on right now? Do ALL team members have the same understanding of what mastery looks like?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663440" y="1417320"/>
            <a:ext cx="416052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63440" y="1417320"/>
            <a:ext cx="640080" cy="1508760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63440" y="1417320"/>
            <a:ext cx="64008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CQ 2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376672" y="1554480"/>
            <a:ext cx="333756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data do you currently use to assess this standard? Are you using it consistently as a team — with shared proficiency criteria?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74320" y="3108960"/>
            <a:ext cx="416052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274320" y="3108960"/>
            <a:ext cx="640080" cy="1508760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74320" y="3108960"/>
            <a:ext cx="64008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CQ 3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87552" y="3246120"/>
            <a:ext cx="333756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a student doesn't get it, what does your team do? Is this a team response or each teacher deciding alone?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663440" y="3108960"/>
            <a:ext cx="416052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63440" y="3108960"/>
            <a:ext cx="640080" cy="1508760"/>
          </a:xfrm>
          <a:prstGeom prst="rect">
            <a:avLst/>
          </a:prstGeom>
          <a:solidFill>
            <a:srgbClr val="D96B0A"/>
          </a:solidFill>
          <a:ln w="12700">
            <a:solidFill>
              <a:srgbClr val="D96B0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663440" y="3108960"/>
            <a:ext cx="64008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CQ 4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376672" y="3246120"/>
            <a:ext cx="333756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happens for students who already have it? Is this planned — or does it happen informally?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274320" y="4709160"/>
            <a:ext cx="8503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 On chart paper: Identify which question is your team's biggest opportunity area. Be ready to share.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777240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7132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Writing a Focused Collaboration SMART Goal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274320" y="914400"/>
            <a:ext cx="8595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 goals are established BY the team, not FOR the team. They are established by teachers, not assigned by administrators.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74320" y="1417320"/>
            <a:ext cx="502920" cy="530352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4320" y="1417320"/>
            <a:ext cx="5029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868680" y="1417320"/>
            <a:ext cx="1371600" cy="530352"/>
          </a:xfrm>
          <a:prstGeom prst="rect">
            <a:avLst/>
          </a:prstGeom>
          <a:solidFill>
            <a:srgbClr val="EEF2F7"/>
          </a:solidFill>
          <a:ln w="12700">
            <a:solidFill>
              <a:srgbClr val="EEF2F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8680" y="1417320"/>
            <a:ext cx="1371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Specific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331720" y="1417320"/>
            <a:ext cx="653796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450592" y="1417320"/>
            <a:ext cx="63093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Names the standard, skill, or concept; identifies the student group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" y="2075688"/>
            <a:ext cx="502920" cy="530352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74320" y="2075688"/>
            <a:ext cx="5029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</a:t>
            </a:r>
            <a:endParaRPr lang="en-US" sz="2200" dirty="0"/>
          </a:p>
        </p:txBody>
      </p:sp>
      <p:sp>
        <p:nvSpPr>
          <p:cNvPr id="16" name="Shape 14"/>
          <p:cNvSpPr/>
          <p:nvPr/>
        </p:nvSpPr>
        <p:spPr>
          <a:xfrm>
            <a:off x="868680" y="2075688"/>
            <a:ext cx="1371600" cy="530352"/>
          </a:xfrm>
          <a:prstGeom prst="rect">
            <a:avLst/>
          </a:prstGeom>
          <a:solidFill>
            <a:srgbClr val="EEF2F7"/>
          </a:solidFill>
          <a:ln w="12700">
            <a:solidFill>
              <a:srgbClr val="EEF2F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68680" y="2075688"/>
            <a:ext cx="1371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Measurable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2331720" y="2075688"/>
            <a:ext cx="653796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450592" y="2075688"/>
            <a:ext cx="63093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Includes a clear, quantifiable proficiency target (e.g., % of students at 'Meets')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74320" y="2734056"/>
            <a:ext cx="502920" cy="530352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74320" y="2734056"/>
            <a:ext cx="5029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2200" dirty="0"/>
          </a:p>
        </p:txBody>
      </p:sp>
      <p:sp>
        <p:nvSpPr>
          <p:cNvPr id="22" name="Shape 20"/>
          <p:cNvSpPr/>
          <p:nvPr/>
        </p:nvSpPr>
        <p:spPr>
          <a:xfrm>
            <a:off x="868680" y="2734056"/>
            <a:ext cx="1371600" cy="530352"/>
          </a:xfrm>
          <a:prstGeom prst="rect">
            <a:avLst/>
          </a:prstGeom>
          <a:solidFill>
            <a:srgbClr val="EEF2F7"/>
          </a:solidFill>
          <a:ln w="12700">
            <a:solidFill>
              <a:srgbClr val="EEF2F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68680" y="2734056"/>
            <a:ext cx="1371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Attainable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2331720" y="2734056"/>
            <a:ext cx="653796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450592" y="2734056"/>
            <a:ext cx="63093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Ambitious but realistic given the short cycle timeframe and starting point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274320" y="3392424"/>
            <a:ext cx="502920" cy="530352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74320" y="3392424"/>
            <a:ext cx="5029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</a:t>
            </a:r>
            <a:endParaRPr lang="en-US" sz="2200" dirty="0"/>
          </a:p>
        </p:txBody>
      </p:sp>
      <p:sp>
        <p:nvSpPr>
          <p:cNvPr id="28" name="Shape 26"/>
          <p:cNvSpPr/>
          <p:nvPr/>
        </p:nvSpPr>
        <p:spPr>
          <a:xfrm>
            <a:off x="868680" y="3392424"/>
            <a:ext cx="1371600" cy="530352"/>
          </a:xfrm>
          <a:prstGeom prst="rect">
            <a:avLst/>
          </a:prstGeom>
          <a:solidFill>
            <a:srgbClr val="EEF2F7"/>
          </a:solidFill>
          <a:ln w="12700">
            <a:solidFill>
              <a:srgbClr val="EEF2F7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68680" y="3392424"/>
            <a:ext cx="1371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Relevant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2331720" y="3392424"/>
            <a:ext cx="653796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450592" y="3392424"/>
            <a:ext cx="63093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Aligned to school/district improvement plan; addresses a priority student learning need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274320" y="4050792"/>
            <a:ext cx="502920" cy="530352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74320" y="4050792"/>
            <a:ext cx="5029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</a:t>
            </a:r>
            <a:endParaRPr lang="en-US" sz="2200" dirty="0"/>
          </a:p>
        </p:txBody>
      </p:sp>
      <p:sp>
        <p:nvSpPr>
          <p:cNvPr id="34" name="Shape 32"/>
          <p:cNvSpPr/>
          <p:nvPr/>
        </p:nvSpPr>
        <p:spPr>
          <a:xfrm>
            <a:off x="868680" y="4050792"/>
            <a:ext cx="1371600" cy="530352"/>
          </a:xfrm>
          <a:prstGeom prst="rect">
            <a:avLst/>
          </a:prstGeom>
          <a:solidFill>
            <a:srgbClr val="EEF2F7"/>
          </a:solidFill>
          <a:ln w="12700">
            <a:solidFill>
              <a:srgbClr val="EEF2F7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868680" y="4050792"/>
            <a:ext cx="1371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 Bound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2331720" y="4050792"/>
            <a:ext cx="653796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450592" y="4050792"/>
            <a:ext cx="63093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Specifies the end date of the short cycle (typically aligned to a unit or pacing guide)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274320" y="4727448"/>
            <a:ext cx="8595360" cy="256032"/>
          </a:xfrm>
          <a:prstGeom prst="rect">
            <a:avLst/>
          </a:prstGeom>
          <a:solidFill>
            <a:srgbClr val="D6EFEF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11480" y="4736592"/>
            <a:ext cx="83667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65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</a:t>
            </a:r>
            <a:pPr indent="0" marL="0">
              <a:buNone/>
            </a:pPr>
            <a:r>
              <a:rPr lang="en-US" sz="950" i="1" dirty="0">
                <a:solidFill>
                  <a:srgbClr val="065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"By [end date], 80% of students will score 'Meets' on the common formative assessment for CCRS ELA.RL.4.3 (character analysis), up from 52% at the start of this cycle."</a:t>
            </a:r>
            <a:endParaRPr lang="en-US" sz="9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777240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7132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 Goal Writing Practice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 | Hands-On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8229600" y="822960"/>
            <a:ext cx="822960" cy="822960"/>
          </a:xfrm>
          <a:prstGeom prst="ellipse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0" y="82296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274320" y="914400"/>
            <a:ext cx="8595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your team's real data OR the sample data below. Write a SMART goal for your next FC cycle.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74320" y="1371600"/>
            <a:ext cx="4160520" cy="2148840"/>
          </a:xfrm>
          <a:prstGeom prst="rect">
            <a:avLst/>
          </a:prstGeom>
          <a:solidFill>
            <a:srgbClr val="EEF2F7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4320" y="1371600"/>
            <a:ext cx="4160520" cy="438912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1371600"/>
            <a:ext cx="3977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Data (if needed)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11480" y="1874520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Grade 4 ELA · Standard: RL.4.3 (character analysis)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411480" y="2203704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Recent CPA: 52% of students 'Meets' · 30% 'Approaching' · 18% 'Exceeds'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11480" y="2532888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Team identifies: students struggle to cite textual evidence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286207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Next unit ends in 4 weeks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411480" y="3191256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All 3 teachers teaching the same unit next week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709160" y="1371600"/>
            <a:ext cx="416052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0A7377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09160" y="1371600"/>
            <a:ext cx="4160520" cy="438912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00600" y="1371600"/>
            <a:ext cx="3977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 Goal Template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800600" y="1874520"/>
            <a:ext cx="397764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"By [</a:t>
            </a:r>
            <a:pPr indent="0" marL="0">
              <a:buNone/>
            </a:pPr>
            <a:r>
              <a:rPr lang="en-US" sz="11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 DATE</a:t>
            </a:r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], </a:t>
            </a:r>
            <a:pPr indent="0" marL="0">
              <a:buNone/>
            </a:pPr>
            <a:r>
              <a:rPr lang="en-US" sz="11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[% of students]</a:t>
            </a:r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will score </a:t>
            </a:r>
            <a:pPr indent="0" marL="0">
              <a:buNone/>
            </a:pPr>
            <a:r>
              <a:rPr lang="en-US" sz="11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[PROFICIENCY LEVEL]</a:t>
            </a:r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on </a:t>
            </a:r>
            <a:pPr indent="0" marL="0">
              <a:buNone/>
            </a:pPr>
            <a:r>
              <a:rPr lang="en-US" sz="11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[COMMON ASSESSMENT]</a:t>
            </a:r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for </a:t>
            </a:r>
            <a:pPr indent="0" marL="0">
              <a:buNone/>
            </a:pPr>
            <a:r>
              <a:rPr lang="en-US" sz="11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[CCRS STANDARD]</a:t>
            </a:r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up from </a:t>
            </a:r>
            <a:pPr indent="0" marL="0">
              <a:buNone/>
            </a:pPr>
            <a:r>
              <a:rPr lang="en-US" sz="11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[BASELINE]</a:t>
            </a:r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at the start of this cycle."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274320" y="3611880"/>
            <a:ext cx="859536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11480" y="36576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A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✏️  Write your team's SMART goal here: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74320" y="5010912"/>
            <a:ext cx="8595360" cy="0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74320" y="4754880"/>
            <a:ext cx="8595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📢  Each team: Share your goal. As you listen, note: Is it specific enough? Does it have a measurable target? Is it time-bound?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777240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7132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FC Cycle: Plan → Do → Study → Act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PDSA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274320" y="914400"/>
            <a:ext cx="8595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Focused Collaboration is a type of PDSA — a continuous improvement cycle focused on instructional improvement.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74320" y="1371600"/>
            <a:ext cx="201168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371600"/>
            <a:ext cx="2011680" cy="566928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1371600"/>
            <a:ext cx="2011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365760" y="2011680"/>
            <a:ext cx="18288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Establish/revisit SMART goal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Unpack the priority standard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 common assessment &amp; success criteria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instructional strategies together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Addresses: CQ1 + CQ2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286000" y="3017520"/>
            <a:ext cx="164592" cy="0"/>
          </a:xfrm>
          <a:prstGeom prst="line">
            <a:avLst/>
          </a:prstGeom>
          <a:noFill/>
          <a:ln w="25400">
            <a:solidFill>
              <a:srgbClr val="7A8FA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267712" y="2907792"/>
            <a:ext cx="2011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8F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2450592" y="1371600"/>
            <a:ext cx="201168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450592" y="1371600"/>
            <a:ext cx="2011680" cy="566928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450592" y="1371600"/>
            <a:ext cx="2011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2542032" y="2011680"/>
            <a:ext cx="18288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agreed instructional strategies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 formative assessment data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 core instruction (T1)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what's working in real time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Addresses: CQ1 + CQ2 (ongoing)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462272" y="3017520"/>
            <a:ext cx="164592" cy="0"/>
          </a:xfrm>
          <a:prstGeom prst="line">
            <a:avLst/>
          </a:prstGeom>
          <a:noFill/>
          <a:ln w="25400">
            <a:solidFill>
              <a:srgbClr val="7A8FA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443984" y="2907792"/>
            <a:ext cx="2011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8F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4626864" y="1371600"/>
            <a:ext cx="201168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626864" y="1371600"/>
            <a:ext cx="2011680" cy="566928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626864" y="1371600"/>
            <a:ext cx="2011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STUDY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4718304" y="2011680"/>
            <a:ext cx="18288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Analyze formative assessment data together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to proficiency criteria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students who didn't learn (CQ3)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students who exceeded (CQ4)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effective instructional practices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6638544" y="3017520"/>
            <a:ext cx="164592" cy="0"/>
          </a:xfrm>
          <a:prstGeom prst="line">
            <a:avLst/>
          </a:prstGeom>
          <a:noFill/>
          <a:ln w="25400">
            <a:solidFill>
              <a:srgbClr val="7A8FA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620256" y="2907792"/>
            <a:ext cx="2011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8F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6803136" y="1371600"/>
            <a:ext cx="201168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803136" y="1371600"/>
            <a:ext cx="2011680" cy="566928"/>
          </a:xfrm>
          <a:prstGeom prst="rect">
            <a:avLst/>
          </a:prstGeom>
          <a:solidFill>
            <a:srgbClr val="D96B0A"/>
          </a:solidFill>
          <a:ln w="12700">
            <a:solidFill>
              <a:srgbClr val="D96B0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803136" y="1371600"/>
            <a:ext cx="2011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</a:t>
            </a:r>
            <a:endParaRPr lang="en-US" sz="2000" dirty="0"/>
          </a:p>
        </p:txBody>
      </p:sp>
      <p:sp>
        <p:nvSpPr>
          <p:cNvPr id="29" name="Text 27"/>
          <p:cNvSpPr/>
          <p:nvPr/>
        </p:nvSpPr>
        <p:spPr>
          <a:xfrm>
            <a:off x="6894576" y="2011680"/>
            <a:ext cx="18288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 T1 core intervention strategies (CQ3)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 extension opportunities (CQ4)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Adjust instruction based on evidence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&amp; archive what worked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Begin the next short cycle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274320" y="4956048"/>
            <a:ext cx="8595360" cy="45720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777240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7132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Using the FC Minutes Template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Walkthrough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274320" y="914400"/>
            <a:ext cx="8595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FC Full-Cycle Running Record is your team's living document for an entire short cycle — not just one meeting.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74320" y="1371600"/>
            <a:ext cx="502920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371600"/>
            <a:ext cx="5029200" cy="45720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137160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in the Template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65760" y="1938528"/>
            <a:ext cx="365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 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85800" y="1938528"/>
            <a:ext cx="1188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Header: 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828800" y="1938528"/>
            <a:ext cx="3337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Grade/subject, cycle dates, attendees, team norms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65760" y="2441448"/>
            <a:ext cx="365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85800" y="2441448"/>
            <a:ext cx="1188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 Goal: 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828800" y="2441448"/>
            <a:ext cx="3337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goal for the whole cycle; CCRS standard + SAP connection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65760" y="2944368"/>
            <a:ext cx="365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❓  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85800" y="2944368"/>
            <a:ext cx="1188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DuFour's Four: 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1828800" y="2944368"/>
            <a:ext cx="3337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which CQs you've addressed — with dates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65760" y="3447288"/>
            <a:ext cx="365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📅  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85800" y="3447288"/>
            <a:ext cx="1188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PDSA Stages: 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828800" y="3447288"/>
            <a:ext cx="3337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 your stage (Plan/Do/Study/Act) each session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65760" y="3950208"/>
            <a:ext cx="365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📝  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85800" y="3950208"/>
            <a:ext cx="1188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Per-Session Minutes: 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828800" y="3950208"/>
            <a:ext cx="3337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Agenda, facilitator/recorder, what happened, next steps (up to 9 sessions)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65760" y="4453128"/>
            <a:ext cx="365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🔍  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85800" y="4453128"/>
            <a:ext cx="1188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End-of-Cycle Reflection: 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828800" y="4453128"/>
            <a:ext cx="3337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"What? Gut? So What? Now What?" — closes the loop on every cycle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5532120" y="1371600"/>
            <a:ext cx="333756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5532120" y="1371600"/>
            <a:ext cx="3337560" cy="457200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623560" y="137160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Use It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5596128" y="1984248"/>
            <a:ext cx="256032" cy="256032"/>
          </a:xfrm>
          <a:prstGeom prst="ellipse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943600" y="1920240"/>
            <a:ext cx="28346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template covers the WHOLE cycle — not one meeting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5596128" y="2432304"/>
            <a:ext cx="256032" cy="256032"/>
          </a:xfrm>
          <a:prstGeom prst="ellipse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943600" y="2368296"/>
            <a:ext cx="28346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Rotate Facilitator, Recorder &amp; Timekeeper each session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5596128" y="2880360"/>
            <a:ext cx="256032" cy="256032"/>
          </a:xfrm>
          <a:prstGeom prst="ellipse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943600" y="2816352"/>
            <a:ext cx="28346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Fill in next session's agenda BEFORE you leave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5596128" y="3328416"/>
            <a:ext cx="256032" cy="256032"/>
          </a:xfrm>
          <a:prstGeom prst="ellipse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943600" y="3264408"/>
            <a:ext cx="28346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your PDSA stage each week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5596128" y="3776472"/>
            <a:ext cx="256032" cy="256032"/>
          </a:xfrm>
          <a:prstGeom prst="ellipse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943600" y="3712464"/>
            <a:ext cx="28346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off DuFour's Questions as you address them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5596128" y="4224528"/>
            <a:ext cx="256032" cy="256032"/>
          </a:xfrm>
          <a:prstGeom prst="ellipse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943600" y="4160520"/>
            <a:ext cx="28346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Last 5–7 minutes: set next steps + next agenda</a:t>
            </a:r>
            <a:endParaRPr lang="en-US" sz="1050" dirty="0"/>
          </a:p>
        </p:txBody>
      </p:sp>
      <p:sp>
        <p:nvSpPr>
          <p:cNvPr id="44" name="Shape 42"/>
          <p:cNvSpPr/>
          <p:nvPr/>
        </p:nvSpPr>
        <p:spPr>
          <a:xfrm>
            <a:off x="5596128" y="4672584"/>
            <a:ext cx="256032" cy="256032"/>
          </a:xfrm>
          <a:prstGeom prst="ellipse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943600" y="4608576"/>
            <a:ext cx="28346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End-of-cycle: complete the 'What/Gut/So What/Now What' reflection together</a:t>
            </a:r>
            <a:endParaRPr lang="en-US" sz="10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777240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7132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Template Practice: Fill in Session 1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 | Hands-On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8229600" y="822960"/>
            <a:ext cx="822960" cy="822960"/>
          </a:xfrm>
          <a:prstGeom prst="ellipse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0" y="82296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274320" y="932688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Using the physical FC Minutes Template handout, complete Session 1 for your team's NEXT real FC cycle.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859536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74320" y="1417320"/>
            <a:ext cx="438912" cy="585216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4320" y="1417320"/>
            <a:ext cx="438912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804672" y="1453896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Fill in the header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804672" y="1746504"/>
            <a:ext cx="79552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Grade/subject, cycle start date, team member names, norms you'll commit to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74320" y="2103120"/>
            <a:ext cx="859536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274320" y="2103120"/>
            <a:ext cx="438912" cy="585216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74320" y="2103120"/>
            <a:ext cx="438912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804672" y="2139696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your SMART goal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04672" y="2432304"/>
            <a:ext cx="79552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goal your team drafted earlier — refine it as needed. Add the CCRS standard.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274320" y="2788920"/>
            <a:ext cx="859536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274320" y="2788920"/>
            <a:ext cx="438912" cy="585216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74320" y="2788920"/>
            <a:ext cx="438912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804672" y="2825496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CQ1 and set your PDSA stage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804672" y="3118104"/>
            <a:ext cx="79552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first session will likely be PLAN. Check CQ1 (and possibly CQ2).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274320" y="3474720"/>
            <a:ext cx="859536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274320" y="3474720"/>
            <a:ext cx="438912" cy="585216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74320" y="3474720"/>
            <a:ext cx="438912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804672" y="3511296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Session 1 agenda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804672" y="3803904"/>
            <a:ext cx="79552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does your team need to do first? Unpack the standard? Review data? Plan the CFA?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274320" y="4160520"/>
            <a:ext cx="859536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274320" y="4160520"/>
            <a:ext cx="438912" cy="585216"/>
          </a:xfrm>
          <a:prstGeom prst="rect">
            <a:avLst/>
          </a:prstGeom>
          <a:solidFill>
            <a:srgbClr val="D96B0A"/>
          </a:solidFill>
          <a:ln w="12700">
            <a:solidFill>
              <a:srgbClr val="D96B0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74320" y="4160520"/>
            <a:ext cx="438912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804672" y="4197096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Next Steps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804672" y="4489704"/>
            <a:ext cx="79552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will each person do before Session 2? What data will you bring? Who's leading?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274320" y="4892040"/>
            <a:ext cx="8595360" cy="164592"/>
          </a:xfrm>
          <a:prstGeom prst="rect">
            <a:avLst/>
          </a:prstGeom>
          <a:solidFill>
            <a:srgbClr val="FEF3DC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11480" y="4901184"/>
            <a:ext cx="832104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96B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You're not just practicing — this IS your next FC cycle's starting document. Keep it.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777240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7132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Collective Responsibility: Loose &amp; Tight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274320" y="914400"/>
            <a:ext cx="8595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DoDEA's FC Guide describes two kinds of expectations. Understanding these helps your team work interdependently.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74320" y="1371600"/>
            <a:ext cx="416052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371600"/>
            <a:ext cx="4160520" cy="749808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1389888"/>
            <a:ext cx="3977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🔒  TIGHT (Non-Negotiable)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65760" y="1773936"/>
            <a:ext cx="3977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team member commits to these consistently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84048" y="2194560"/>
            <a:ext cx="3941064" cy="2606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Participate every week for at least 45 minutes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DoDEA-adopted curricular resources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a SMART goal based on CCRS data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common formative assessments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Address all four critical questions each cycle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the FC Minutes Running Record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collective responsibility for student results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709160" y="1371600"/>
            <a:ext cx="416052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371600"/>
            <a:ext cx="4160520" cy="749808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00600" y="1389888"/>
            <a:ext cx="3977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🔓  LOOSE (Team Flexible)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800600" y="1773936"/>
            <a:ext cx="3977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teams use professional judgment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18888" y="2194560"/>
            <a:ext cx="3941064" cy="2606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standard to prioritize each cycle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structure reteaching or extensions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specific formative assessment format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group students within T1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instructional strategies to try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divide analysis tasks among members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Pacing within the cycle (weekly session focus)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74320" y="4956048"/>
            <a:ext cx="8595360" cy="731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 Table Task (5 min): For your team, what feels most 'tight' right now? What feels most 'loose'? Any surprises?</a:t>
            </a:r>
            <a:endParaRPr lang="en-US" sz="10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777240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7132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 Every Cycle: What? Gut? So What? Now What?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Reflection Protocol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274320" y="914400"/>
            <a:ext cx="8595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the end of every FC cycle, teams complete this four-part reflection — it lives on the last page of your FC Minutes template.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74320" y="1389888"/>
            <a:ext cx="416052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389888"/>
            <a:ext cx="1005840" cy="150876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1389888"/>
            <a:ext cx="100584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What?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353312" y="1463040"/>
            <a:ext cx="2971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did we accomplish as a result of this collaboration cycle?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353312" y="1920240"/>
            <a:ext cx="2971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Teacher-learning focus — what did we learn or do as a team?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1353312" y="2377440"/>
            <a:ext cx="2971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0A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what way(s) did student learning improve? (directly align to your SMART goal)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709160" y="1389888"/>
            <a:ext cx="416052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09160" y="1389888"/>
            <a:ext cx="1005840" cy="1508760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09160" y="1389888"/>
            <a:ext cx="100584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Gut?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5788152" y="1463040"/>
            <a:ext cx="2971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we feel about this work?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788152" y="1920240"/>
            <a:ext cx="2971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Emotional/relational check — are we growing together? Did we collaborate authentically?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788152" y="2377440"/>
            <a:ext cx="2971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0A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celebrations can we name? What felt hard?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274320" y="3081528"/>
            <a:ext cx="416052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274320" y="3081528"/>
            <a:ext cx="1005840" cy="1508760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74320" y="3081528"/>
            <a:ext cx="100584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What?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353312" y="3154680"/>
            <a:ext cx="2971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significance of this work?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1353312" y="3611880"/>
            <a:ext cx="2971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your team's work to student outcomes and school improvement goals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1353312" y="4069080"/>
            <a:ext cx="2971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0A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what does this mean for our students? For our school?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709160" y="3081528"/>
            <a:ext cx="416052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709160" y="3081528"/>
            <a:ext cx="1005840" cy="1508760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709160" y="3081528"/>
            <a:ext cx="100584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What?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5788152" y="3154680"/>
            <a:ext cx="2971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are your team's next steps?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788152" y="3611880"/>
            <a:ext cx="2971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both your student-learning AND teacher-learning foci for the next cycle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788152" y="4069080"/>
            <a:ext cx="2971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0A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SMART goal will anchor your next cycle?</a:t>
            </a:r>
            <a:endParaRPr lang="en-US" sz="9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B3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389120"/>
            <a:ext cx="9144000" cy="754380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47472" y="201168"/>
            <a:ext cx="84124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Commitment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347472" y="804672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6EF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you leave, your team agrees on one commitment for the next FC cycle.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47472" y="1298448"/>
            <a:ext cx="8430768" cy="822960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47472" y="1298448"/>
            <a:ext cx="128016" cy="822960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66928" y="1344168"/>
            <a:ext cx="8092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SMART Goal: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47472" y="2194560"/>
            <a:ext cx="8430768" cy="548640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47472" y="2194560"/>
            <a:ext cx="128016" cy="548640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66928" y="2240280"/>
            <a:ext cx="8092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CCRS standard we will focus on: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47472" y="2816352"/>
            <a:ext cx="8430768" cy="822960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47472" y="2816352"/>
            <a:ext cx="128016" cy="822960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66928" y="2862072"/>
            <a:ext cx="8092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team action we commit to in our next cycle: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47472" y="3712464"/>
            <a:ext cx="8430768" cy="457200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47472" y="3712464"/>
            <a:ext cx="128016" cy="45720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66928" y="3758184"/>
            <a:ext cx="8092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is our first FC session?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74320" y="4416552"/>
            <a:ext cx="8595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to your opening reflection — did your thinking about FC shift today?  ·  DoDEA FC Guide 2.0  ·  SY 2025-26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777240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7132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Facilitator Notes: 90-Minute Session Timing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Reference</a:t>
            </a:r>
            <a:endParaRPr lang="en-US" sz="950" dirty="0"/>
          </a:p>
        </p:txBody>
      </p:sp>
      <p:graphicFrame>
        <p:nvGraphicFramePr>
          <p:cNvPr id="2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896112"/>
          <a:ext cx="8595360" cy="4114800"/>
        </p:xfrm>
        <a:graphic>
          <a:graphicData uri="http://schemas.openxmlformats.org/drawingml/2006/table">
            <a:tbl>
              <a:tblPr/>
              <a:tblGrid>
                <a:gridCol w="1005840"/>
                <a:gridCol w="2011680"/>
                <a:gridCol w="1005840"/>
                <a:gridCol w="4572000"/>
              </a:tblGrid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Time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Activity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Slides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Facilitator Notes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0–5 min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Welcome &amp; opener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Slide 1–2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Introductions, review agenda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5–10 min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Individual Reflection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Slide 3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Silent sticky-note reflection on current FC practice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C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10–20 min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Why FC Matters + FC in MTSS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Slide 4–5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Facilitated input; invite 2–3 observations from the room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20–30 min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4 Critical Questions Overview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Slide 6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Walk through each Q; ask: 'Which feels most familiar? Least?'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C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30–45 min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CQ Deep Dives + Small Groups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Slide 7–10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Groups work on 4-question reflection; share out ~5 min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45–60 min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SMART Goal Writing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Slide 11–12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Input then hands-on practice; each team shares goal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C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60–70 min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PDSA Cycle + FC Template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Slide 13–14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Walk through template; connect to PDSA stages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70–82 min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Template Practice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Slide 15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Teams fill in Session 1 of their real FC Minutes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C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82–87 min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Loose &amp; Tight Discussion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Slide 16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Brief whole-group processing of non-negotiables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87–90 min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Team Commitment &amp; Closure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Slide 17–18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A2332"/>
                          </a:solidFill>
                        </a:rPr>
                        <a:t>Teams record commitments; revisit opening reflection</a:t>
                      </a:r>
                      <a:endParaRPr lang="en-US" sz="9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C"/>
                    </a:solidFill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274320" y="5074920"/>
            <a:ext cx="8595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7A8F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Tip: Print the FC Minutes Template as a handout for the hands-on practice section. Participants should leave with a real first session drafted.</a:t>
            </a:r>
            <a:endParaRPr lang="en-US" sz="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777240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7132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Roadmap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274320" y="960120"/>
            <a:ext cx="420624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960120"/>
            <a:ext cx="457200" cy="1170432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04672" y="1014984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8F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0–10 min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04672" y="1280160"/>
            <a:ext cx="3566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Welcome &amp; Why It Matters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804672" y="1709928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+ self-reflection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74320" y="960120"/>
            <a:ext cx="457200" cy="1170432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74320" y="960120"/>
            <a:ext cx="45720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3840480" y="1709928"/>
            <a:ext cx="594360" cy="256032"/>
          </a:xfrm>
          <a:prstGeom prst="rect">
            <a:avLst/>
          </a:prstGeom>
          <a:solidFill>
            <a:srgbClr val="1B3A5C">
              <a:alpha val="25000"/>
            </a:srgbClr>
          </a:solidFill>
          <a:ln w="12700">
            <a:solidFill>
              <a:srgbClr val="1B3A5C">
                <a:alpha val="50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840480" y="1709928"/>
            <a:ext cx="594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Whole Group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274320" y="2286000"/>
            <a:ext cx="420624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74320" y="2286000"/>
            <a:ext cx="457200" cy="1170432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04672" y="2340864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8F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10–25 min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804672" y="2606040"/>
            <a:ext cx="3566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FC in MTSS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04672" y="3035808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FC fits + the theory of action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274320" y="2286000"/>
            <a:ext cx="457200" cy="1170432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74320" y="2286000"/>
            <a:ext cx="45720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23" name="Shape 21"/>
          <p:cNvSpPr/>
          <p:nvPr/>
        </p:nvSpPr>
        <p:spPr>
          <a:xfrm>
            <a:off x="3840480" y="3035808"/>
            <a:ext cx="594360" cy="256032"/>
          </a:xfrm>
          <a:prstGeom prst="rect">
            <a:avLst/>
          </a:prstGeom>
          <a:solidFill>
            <a:srgbClr val="0A7377">
              <a:alpha val="25000"/>
            </a:srgbClr>
          </a:solidFill>
          <a:ln w="12700">
            <a:solidFill>
              <a:srgbClr val="0A7377">
                <a:alpha val="5000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840480" y="3035808"/>
            <a:ext cx="594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A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74320" y="3611880"/>
            <a:ext cx="420624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274320" y="3611880"/>
            <a:ext cx="457200" cy="1170432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04672" y="3666744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8F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25–50 min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804672" y="3931920"/>
            <a:ext cx="3566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DuFour's 4 Critical Questions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804672" y="4361688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dive + small group work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274320" y="3611880"/>
            <a:ext cx="457200" cy="1170432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74320" y="3611880"/>
            <a:ext cx="45720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32" name="Shape 30"/>
          <p:cNvSpPr/>
          <p:nvPr/>
        </p:nvSpPr>
        <p:spPr>
          <a:xfrm>
            <a:off x="3840480" y="4361688"/>
            <a:ext cx="594360" cy="256032"/>
          </a:xfrm>
          <a:prstGeom prst="rect">
            <a:avLst/>
          </a:prstGeom>
          <a:solidFill>
            <a:srgbClr val="F4A820">
              <a:alpha val="25000"/>
            </a:srgbClr>
          </a:solidFill>
          <a:ln w="12700">
            <a:solidFill>
              <a:srgbClr val="F4A820">
                <a:alpha val="50000"/>
              </a:srgbClr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840480" y="4361688"/>
            <a:ext cx="594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Interactive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4800600" y="960120"/>
            <a:ext cx="420624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800600" y="960120"/>
            <a:ext cx="457200" cy="1170432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330952" y="1014984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8F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50–65 min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5330952" y="1280160"/>
            <a:ext cx="3566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Writing SMART Goals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5330952" y="1709928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Hands-on with real or sample data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800600" y="960120"/>
            <a:ext cx="457200" cy="1170432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800600" y="960120"/>
            <a:ext cx="45720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41" name="Shape 39"/>
          <p:cNvSpPr/>
          <p:nvPr/>
        </p:nvSpPr>
        <p:spPr>
          <a:xfrm>
            <a:off x="8366760" y="1709928"/>
            <a:ext cx="594360" cy="256032"/>
          </a:xfrm>
          <a:prstGeom prst="rect">
            <a:avLst/>
          </a:prstGeom>
          <a:solidFill>
            <a:srgbClr val="1A7A4A">
              <a:alpha val="25000"/>
            </a:srgbClr>
          </a:solidFill>
          <a:ln w="12700">
            <a:solidFill>
              <a:srgbClr val="1A7A4A">
                <a:alpha val="50000"/>
              </a:srgbClr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8366760" y="1709928"/>
            <a:ext cx="594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800600" y="2286000"/>
            <a:ext cx="420624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4800600" y="2286000"/>
            <a:ext cx="457200" cy="1170432"/>
          </a:xfrm>
          <a:prstGeom prst="rect">
            <a:avLst/>
          </a:prstGeom>
          <a:solidFill>
            <a:srgbClr val="D96B0A"/>
          </a:solidFill>
          <a:ln w="12700">
            <a:solidFill>
              <a:srgbClr val="D96B0A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330952" y="2340864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8F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65–80 min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5330952" y="2606040"/>
            <a:ext cx="3566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FC Minutes Template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5330952" y="3035808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Using your running record tool</a:t>
            </a: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4800600" y="2286000"/>
            <a:ext cx="457200" cy="1170432"/>
          </a:xfrm>
          <a:prstGeom prst="rect">
            <a:avLst/>
          </a:prstGeom>
          <a:solidFill>
            <a:srgbClr val="D96B0A"/>
          </a:solidFill>
          <a:ln w="12700">
            <a:solidFill>
              <a:srgbClr val="D96B0A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800600" y="2286000"/>
            <a:ext cx="45720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50" name="Shape 48"/>
          <p:cNvSpPr/>
          <p:nvPr/>
        </p:nvSpPr>
        <p:spPr>
          <a:xfrm>
            <a:off x="8366760" y="3035808"/>
            <a:ext cx="594360" cy="256032"/>
          </a:xfrm>
          <a:prstGeom prst="rect">
            <a:avLst/>
          </a:prstGeom>
          <a:solidFill>
            <a:srgbClr val="D96B0A">
              <a:alpha val="25000"/>
            </a:srgbClr>
          </a:solidFill>
          <a:ln w="12700">
            <a:solidFill>
              <a:srgbClr val="D96B0A">
                <a:alpha val="50000"/>
              </a:srgbClr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8366760" y="3035808"/>
            <a:ext cx="594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D96B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4800600" y="3611880"/>
            <a:ext cx="420624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53" name="Shape 51"/>
          <p:cNvSpPr/>
          <p:nvPr/>
        </p:nvSpPr>
        <p:spPr>
          <a:xfrm>
            <a:off x="4800600" y="3611880"/>
            <a:ext cx="457200" cy="1170432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5330952" y="3666744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8F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80–90 min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5330952" y="3931920"/>
            <a:ext cx="3566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Commitment &amp; Wrap-Up</a:t>
            </a:r>
            <a:endParaRPr lang="en-US" sz="1300" dirty="0"/>
          </a:p>
        </p:txBody>
      </p:sp>
      <p:sp>
        <p:nvSpPr>
          <p:cNvPr id="56" name="Text 54"/>
          <p:cNvSpPr/>
          <p:nvPr/>
        </p:nvSpPr>
        <p:spPr>
          <a:xfrm>
            <a:off x="5330952" y="4361688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Commitments + next steps</a:t>
            </a:r>
            <a:endParaRPr lang="en-US" sz="1000" dirty="0"/>
          </a:p>
        </p:txBody>
      </p:sp>
      <p:sp>
        <p:nvSpPr>
          <p:cNvPr id="57" name="Shape 55"/>
          <p:cNvSpPr/>
          <p:nvPr/>
        </p:nvSpPr>
        <p:spPr>
          <a:xfrm>
            <a:off x="4800600" y="3611880"/>
            <a:ext cx="457200" cy="1170432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4800600" y="3611880"/>
            <a:ext cx="45720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800" dirty="0"/>
          </a:p>
        </p:txBody>
      </p:sp>
      <p:sp>
        <p:nvSpPr>
          <p:cNvPr id="59" name="Shape 57"/>
          <p:cNvSpPr/>
          <p:nvPr/>
        </p:nvSpPr>
        <p:spPr>
          <a:xfrm>
            <a:off x="8366760" y="4361688"/>
            <a:ext cx="594360" cy="256032"/>
          </a:xfrm>
          <a:prstGeom prst="rect">
            <a:avLst/>
          </a:prstGeom>
          <a:solidFill>
            <a:srgbClr val="1B3A5C">
              <a:alpha val="25000"/>
            </a:srgbClr>
          </a:solidFill>
          <a:ln w="12700">
            <a:solidFill>
              <a:srgbClr val="1B3A5C">
                <a:alpha val="50000"/>
              </a:srgbClr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8366760" y="4361688"/>
            <a:ext cx="594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Closure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777240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7132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We Begin: Individual Reflection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Min | Solo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8229600" y="822960"/>
            <a:ext cx="822960" cy="822960"/>
          </a:xfrm>
          <a:prstGeom prst="ellipse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0" y="82296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min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320040" y="91440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a sticky note or in your notebook, respond to these two prompts: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20040" y="1417320"/>
            <a:ext cx="850392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" y="1417320"/>
            <a:ext cx="457200" cy="1463040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1417320"/>
            <a:ext cx="457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914400" y="1527048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does your current Focused Collaboration time look like?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914400" y="2130552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Think about: How often? Who leads? What do you actually discuss? Do you leave with clear actions?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20040" y="3063240"/>
            <a:ext cx="850392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0040" y="3063240"/>
            <a:ext cx="457200" cy="14630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0040" y="3063240"/>
            <a:ext cx="457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914400" y="3172968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a scale of 1–5, how much do you feel your collaboration time directly improves student learning?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914400" y="3776472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= Not at all  ·  3 = Sometimes  ·  5 = Consistently and clearly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20040" y="4663440"/>
            <a:ext cx="8503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7A8F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We'll revisit your responses at the end of the session.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777240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7132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Focused Collaboration Matters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320040" y="896112"/>
            <a:ext cx="8503920" cy="960120"/>
          </a:xfrm>
          <a:prstGeom prst="rect">
            <a:avLst/>
          </a:prstGeom>
          <a:solidFill>
            <a:srgbClr val="D6EFEF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932688"/>
            <a:ext cx="81381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i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Theory of Action: </a:t>
            </a:r>
            <a:pPr indent="0" marL="0">
              <a:buNone/>
            </a:pPr>
            <a:r>
              <a:rPr lang="en-US" sz="1300" i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collaborative teams engage in collective inquiry through ongoing, short cycles of instructional improvement, then all students will receive excellent core instruction (T1).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20040" y="1993392"/>
            <a:ext cx="2724912" cy="2834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0040" y="1993392"/>
            <a:ext cx="2724912" cy="566928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2011680"/>
            <a:ext cx="25420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📘  Focus on Learning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57200" y="2633472"/>
            <a:ext cx="2450592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Shift from 'What did I teach?' to 'What did students learn?'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218688" y="1993392"/>
            <a:ext cx="2724912" cy="2834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18688" y="1993392"/>
            <a:ext cx="2724912" cy="566928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310128" y="2011680"/>
            <a:ext cx="25420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  Work Collaboratively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355848" y="2633472"/>
            <a:ext cx="2450592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Collective responsibility — not isolation — drives improvement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117336" y="1993392"/>
            <a:ext cx="2724912" cy="2834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117336" y="1993392"/>
            <a:ext cx="2724912" cy="566928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208776" y="2011680"/>
            <a:ext cx="25420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Orient Toward Results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254496" y="2633472"/>
            <a:ext cx="2450592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data to set goals, measure progress, and adjust instruction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20040" y="4873752"/>
            <a:ext cx="8503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A8F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DuFour et al., 2024 · DoDEA Focused Collaboration Guide 2.0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777240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7132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Focused Collaboration Within MTSS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274320" y="914400"/>
            <a:ext cx="416052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914400"/>
            <a:ext cx="4160520" cy="475488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914400"/>
            <a:ext cx="39776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MTSS Teams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65760" y="1481328"/>
            <a:ext cx="3977640" cy="950976"/>
          </a:xfrm>
          <a:prstGeom prst="rect">
            <a:avLst/>
          </a:prstGeom>
          <a:solidFill>
            <a:srgbClr val="F7F9F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65760" y="1481328"/>
            <a:ext cx="109728" cy="950976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66928" y="155448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 Leadership Team (SLT)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66928" y="1956816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Sets school-wide MTSS direction &amp; policy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2551176"/>
            <a:ext cx="3977640" cy="950976"/>
          </a:xfrm>
          <a:prstGeom prst="rect">
            <a:avLst/>
          </a:prstGeom>
          <a:solidFill>
            <a:srgbClr val="D6EFEF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65760" y="2551176"/>
            <a:ext cx="109728" cy="950976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66928" y="262432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A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Focused Collaboration Teams (FCT)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66928" y="3026664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team — collective inquiry on T1 instruction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65760" y="3621024"/>
            <a:ext cx="3977640" cy="950976"/>
          </a:xfrm>
          <a:prstGeom prst="rect">
            <a:avLst/>
          </a:prstGeom>
          <a:solidFill>
            <a:srgbClr val="F7F9FC"/>
          </a:solidFill>
          <a:ln w="12700">
            <a:solidFill>
              <a:srgbClr val="4A688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65760" y="3621024"/>
            <a:ext cx="109728" cy="95097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66928" y="3694176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Support Team (SST)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66928" y="4096512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2 &amp; 3 identification, planning, monitoring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914400"/>
            <a:ext cx="416052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709160" y="914400"/>
            <a:ext cx="4160520" cy="475488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00600" y="914400"/>
            <a:ext cx="39776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FCT's MTSS Practices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4800600" y="1481328"/>
            <a:ext cx="438912" cy="685800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00600" y="1481328"/>
            <a:ext cx="43891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C1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5321808" y="1517904"/>
            <a:ext cx="34564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Standards-Based Excellent Instruction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321808" y="1810512"/>
            <a:ext cx="345643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DoDEA-adopted resources; support academic achievement, resilience &amp; well-being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4800600" y="2350008"/>
            <a:ext cx="438912" cy="685800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00600" y="2350008"/>
            <a:ext cx="43891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C2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321808" y="2386584"/>
            <a:ext cx="34564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Differentiated Responsiveness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5321808" y="2679192"/>
            <a:ext cx="345643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supports &amp; extensions when students are outside proficiency expectations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4800600" y="3218688"/>
            <a:ext cx="438912" cy="685800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800600" y="3218688"/>
            <a:ext cx="43891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C3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5321808" y="3255264"/>
            <a:ext cx="34564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 Cycle Collective Inquiry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5321808" y="3547872"/>
            <a:ext cx="345643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Reflective practice + sharing instructional expertise to improve T1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800600" y="4087368"/>
            <a:ext cx="438912" cy="685800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00600" y="4087368"/>
            <a:ext cx="43891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D2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5321808" y="4123944"/>
            <a:ext cx="34564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Data-Informed Decision-Making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5321808" y="4416552"/>
            <a:ext cx="345643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Collective responsibility for using data to improve T1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B3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47472" y="201168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DuFour's 4 Critical Questions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347472" y="804672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D6EF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engine of Focused Collaboration — answered in short cycles throughout the year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47472" y="1298448"/>
            <a:ext cx="4160520" cy="1508760"/>
          </a:xfrm>
          <a:prstGeom prst="rect">
            <a:avLst/>
          </a:prstGeom>
          <a:solidFill>
            <a:srgbClr val="1E3F65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47472" y="1298448"/>
            <a:ext cx="548640" cy="1508760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47472" y="1298448"/>
            <a:ext cx="54864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987552" y="1389888"/>
            <a:ext cx="340156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 we want our students to learn?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87552" y="2048256"/>
            <a:ext cx="34015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6EF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'What did I teach?' → To shared learning outcomes aligned to CCRS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754880" y="1298448"/>
            <a:ext cx="4160520" cy="1508760"/>
          </a:xfrm>
          <a:prstGeom prst="rect">
            <a:avLst/>
          </a:prstGeom>
          <a:solidFill>
            <a:srgbClr val="1E3F65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754880" y="1298448"/>
            <a:ext cx="548640" cy="1508760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54880" y="1298448"/>
            <a:ext cx="54864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5394960" y="1389888"/>
            <a:ext cx="340156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will we know if they have learned it?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394960" y="2048256"/>
            <a:ext cx="34015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6EF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individual grading → To common formative assessments + shared proficiency criteria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47472" y="2990088"/>
            <a:ext cx="4160520" cy="1508760"/>
          </a:xfrm>
          <a:prstGeom prst="rect">
            <a:avLst/>
          </a:prstGeom>
          <a:solidFill>
            <a:srgbClr val="1E3F65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47472" y="2990088"/>
            <a:ext cx="548640" cy="1508760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7472" y="2990088"/>
            <a:ext cx="54864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Q3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987552" y="3081528"/>
            <a:ext cx="340156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will we respond when some students do not learn?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987552" y="3739896"/>
            <a:ext cx="34015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6EF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individual teacher decisions → To collective T1 intervention strategies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754880" y="2990088"/>
            <a:ext cx="4160520" cy="1508760"/>
          </a:xfrm>
          <a:prstGeom prst="rect">
            <a:avLst/>
          </a:prstGeom>
          <a:solidFill>
            <a:srgbClr val="1E3F65"/>
          </a:solidFill>
          <a:ln w="12700">
            <a:solidFill>
              <a:srgbClr val="D96B0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754880" y="2990088"/>
            <a:ext cx="548640" cy="1508760"/>
          </a:xfrm>
          <a:prstGeom prst="rect">
            <a:avLst/>
          </a:prstGeom>
          <a:solidFill>
            <a:srgbClr val="D96B0A"/>
          </a:solidFill>
          <a:ln w="12700">
            <a:solidFill>
              <a:srgbClr val="D96B0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754880" y="2990088"/>
            <a:ext cx="54864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Q4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5394960" y="3081528"/>
            <a:ext cx="340156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will we extend learning for students who are already proficient?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394960" y="3739896"/>
            <a:ext cx="34015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6EF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individual enrichment → To collective extension opportunities at greater rigor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777240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7132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Question 1: What do we want our students to learn?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CQ1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274320" y="914400"/>
            <a:ext cx="8595360" cy="457200"/>
          </a:xfrm>
          <a:prstGeom prst="rect">
            <a:avLst/>
          </a:prstGeom>
          <a:solidFill>
            <a:srgbClr val="D6EFEF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932688"/>
            <a:ext cx="83210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65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shift: From 'what was taught' → to clear, shared, standards-based learning outcomes that every teacher on the team owns.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274320" y="1508760"/>
            <a:ext cx="4160520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74320" y="1508760"/>
            <a:ext cx="4160520" cy="420624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1508760"/>
            <a:ext cx="39776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1: Identify the priority standard(s)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384048" y="1993392"/>
            <a:ext cx="3941064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DoDEA-adopted pacing guides. Ask: Which CCRS standard would benefit most from intentional collaborative planning right now?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663440" y="1508760"/>
            <a:ext cx="4160520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663440" y="1508760"/>
            <a:ext cx="4160520" cy="420624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54880" y="1508760"/>
            <a:ext cx="39776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2: Unpack the standard together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4773168" y="1993392"/>
            <a:ext cx="3941064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must students KNOW? What must they DO? What does mastery actually look like in student work?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274320" y="3172968"/>
            <a:ext cx="4160520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274320" y="3172968"/>
            <a:ext cx="4160520" cy="420624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3172968"/>
            <a:ext cx="39776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3: Establish common learning outcomes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384048" y="3657600"/>
            <a:ext cx="3941064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measurable learning outcomes. These become the foundation for your common assessment AND your SMART goal.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663440" y="3172968"/>
            <a:ext cx="4160520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663440" y="3172968"/>
            <a:ext cx="4160520" cy="420624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754880" y="3172968"/>
            <a:ext cx="39776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4: Develop common success criteria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4773168" y="3657600"/>
            <a:ext cx="3941064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does proficiency look like? What does 'below' look like? What does 'above' look like? Define together — this is your proficiency target.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777240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7132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Question 2: How will we know if they have learned it?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CQ2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274320" y="914400"/>
            <a:ext cx="8595360" cy="457200"/>
          </a:xfrm>
          <a:prstGeom prst="rect">
            <a:avLst/>
          </a:prstGeom>
          <a:solidFill>
            <a:srgbClr val="FEF3DC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932688"/>
            <a:ext cx="83210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D96B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shift: From individual grading → to common formative assessments that ALL team members use to assess the SAME standard consistently.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274320" y="1481328"/>
            <a:ext cx="5029200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74320" y="1481328"/>
            <a:ext cx="5029200" cy="45720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1481328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DoDEA Assessment Priority Order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65760" y="2029968"/>
            <a:ext cx="502920" cy="749808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2029968"/>
            <a:ext cx="502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1st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960120" y="2075688"/>
            <a:ext cx="4206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Paced Assessments (CPA)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960120" y="2414016"/>
            <a:ext cx="4206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DoDEA-adopted curricular assessments — use these first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2962656"/>
            <a:ext cx="502920" cy="749808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2962656"/>
            <a:ext cx="502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2nd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960120" y="3008376"/>
            <a:ext cx="4206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Formative Assessments (CFA)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960120" y="3346704"/>
            <a:ext cx="4206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Team-developed, aligned to the shared SMART goal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65760" y="3895344"/>
            <a:ext cx="502920" cy="749808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65760" y="3895344"/>
            <a:ext cx="502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3rd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960120" y="3941064"/>
            <a:ext cx="4206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Classroom Formative Data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960120" y="4279392"/>
            <a:ext cx="4206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tickets, checks for understanding, observation notes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5577840" y="1481328"/>
            <a:ext cx="3291840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5577840" y="1481328"/>
            <a:ext cx="3291840" cy="457200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669280" y="1481328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Highly Effective Teams Ask: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5669280" y="2084832"/>
            <a:ext cx="256032" cy="256032"/>
          </a:xfrm>
          <a:prstGeom prst="ellipse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016752" y="2029968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will WE assess it — together?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669280" y="2651760"/>
            <a:ext cx="256032" cy="256032"/>
          </a:xfrm>
          <a:prstGeom prst="ellipse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016752" y="2596896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does proficiency look like in student work?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669280" y="3218688"/>
            <a:ext cx="256032" cy="256032"/>
          </a:xfrm>
          <a:prstGeom prst="ellipse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016752" y="3163824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we using the same rubric/scoring?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5669280" y="3785616"/>
            <a:ext cx="256032" cy="256032"/>
          </a:xfrm>
          <a:prstGeom prst="ellipse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016752" y="3730752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often are we checking in on each student's progress?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5669280" y="4352544"/>
            <a:ext cx="256032" cy="256032"/>
          </a:xfrm>
          <a:prstGeom prst="ellipse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016752" y="4297680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our formative checks mirroring the rigor of summative assessments?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777240"/>
          </a:xfrm>
          <a:prstGeom prst="rect">
            <a:avLst/>
          </a:prstGeom>
          <a:solidFill>
            <a:srgbClr val="F4A820"/>
          </a:solidFill>
          <a:ln w="12700">
            <a:solidFill>
              <a:srgbClr val="F4A8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7132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Questions 3 &amp; 4: Respond &amp; Extend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solidFill>
            <a:srgbClr val="0A7377"/>
          </a:solidFill>
          <a:ln w="12700">
            <a:solidFill>
              <a:srgbClr val="0A73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635240" y="164592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CQ3 + CQ4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274320" y="914400"/>
            <a:ext cx="416052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914400"/>
            <a:ext cx="4160520" cy="502920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914400"/>
            <a:ext cx="3977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Q3: How will we respond when some students do NOT learn?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4160520" cy="347472"/>
          </a:xfrm>
          <a:prstGeom prst="rect">
            <a:avLst/>
          </a:prstGeom>
          <a:solidFill>
            <a:srgbClr val="E5F4EC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1435608"/>
            <a:ext cx="39776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individual teacher decisions → to collective, T1 core intervention strategies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384048" y="1828800"/>
            <a:ext cx="3959352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Analyze formative data to find students with gaps aligned to success criteria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Collaboratively develop common RETEACHING strategies within core instruction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happen in T1 — not instead of it. This is core intervention.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specific, timely feedback to students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evidence-based practices that work — build collective efficacy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Analyze summative data: Did our T1 interventions close the gaps?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74320" y="3913632"/>
            <a:ext cx="4160520" cy="914400"/>
          </a:xfrm>
          <a:prstGeom prst="rect">
            <a:avLst/>
          </a:prstGeom>
          <a:solidFill>
            <a:srgbClr val="E5F4EC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3950208"/>
            <a:ext cx="397764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Highly effective teams ask: </a:t>
            </a:r>
            <a:pPr indent="0" marL="0">
              <a:buNone/>
            </a:pPr>
            <a:r>
              <a:rPr lang="en-US" sz="1050" i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will WE support those who need additional support to achieve proficiency?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709160" y="914400"/>
            <a:ext cx="416052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709160" y="914400"/>
            <a:ext cx="4160520" cy="502920"/>
          </a:xfrm>
          <a:prstGeom prst="rect">
            <a:avLst/>
          </a:prstGeom>
          <a:solidFill>
            <a:srgbClr val="D96B0A"/>
          </a:solidFill>
          <a:ln w="12700">
            <a:solidFill>
              <a:srgbClr val="D96B0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00600" y="914400"/>
            <a:ext cx="3977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Q4: How will we extend learning for students who ARE already proficient?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709160" y="1417320"/>
            <a:ext cx="4160520" cy="347472"/>
          </a:xfrm>
          <a:prstGeom prst="rect">
            <a:avLst/>
          </a:prstGeom>
          <a:solidFill>
            <a:srgbClr val="FEF0E0"/>
          </a:solidFill>
          <a:ln w="12700">
            <a:solidFill>
              <a:srgbClr val="D96B0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00600" y="1435608"/>
            <a:ext cx="39776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individual enrichment → to collective extension at greater academic rigor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4818888" y="1828800"/>
            <a:ext cx="3959352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Analyze formative data to identify students who have met proficiency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 common EXTENSION opportunities — not just more of the same work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Extensions interact with grade-level standards at GREATER RIGOR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backwards planning: start with the standard, then design the extension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specific, timely feedback to support growth beyond proficiency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effective extension strategies for future cycles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709160" y="3913632"/>
            <a:ext cx="4160520" cy="914400"/>
          </a:xfrm>
          <a:prstGeom prst="rect">
            <a:avLst/>
          </a:prstGeom>
          <a:solidFill>
            <a:srgbClr val="FEF0E0"/>
          </a:solidFill>
          <a:ln w="12700">
            <a:solidFill>
              <a:srgbClr val="D96B0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00600" y="3950208"/>
            <a:ext cx="397764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Highly effective teams ask: </a:t>
            </a:r>
            <a:pPr indent="0" marL="0">
              <a:buNone/>
            </a:pPr>
            <a:r>
              <a:rPr lang="en-US" sz="1050" i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will WE support those who have met or exceeded proficiency?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Focused Collaboration for Teachers — Interactive Training</dc:title>
  <dc:subject>PptxGenJS Presentation</dc:subject>
  <dc:creator>PptxGenJS</dc:creator>
  <cp:lastModifiedBy>PptxGenJS</cp:lastModifiedBy>
  <cp:revision>1</cp:revision>
  <dcterms:created xsi:type="dcterms:W3CDTF">2026-03-10T16:49:35Z</dcterms:created>
  <dcterms:modified xsi:type="dcterms:W3CDTF">2026-03-10T16:49:35Z</dcterms:modified>
</cp:coreProperties>
</file>