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05840"/>
            <a:ext cx="73152" cy="292608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1005840"/>
            <a:ext cx="7772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Focused Collaboration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685800" y="178308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 2.0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685800" y="26060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0CD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 Learning | Grafenwoehr Elementary School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85800" y="30175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7AAA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 2025–2026  •  Fall Implementation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47091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7AAA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DoDEA | Department of Defense Education Activity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Collective Responsibility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20040" y="1097280"/>
            <a:ext cx="41148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097280"/>
            <a:ext cx="4114800" cy="4572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10972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Educators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60020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0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Co-plan CQ1: standards, SMART goals, success criteria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192024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0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Administer &amp; analyze common formative assessments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224028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0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core interventions and extensions in T1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57200" y="256032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0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evidence-based practices and provide peer feedback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0040" y="3063240"/>
            <a:ext cx="41148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" y="3063240"/>
            <a:ext cx="4114800" cy="4572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0040" y="306324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57200" y="356616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0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Co-plan T1 instruction aligned to CCRS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57200" y="388620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0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differentiation for all students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57200" y="420624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0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Co-plan intervention/extension based on data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754880" y="1097280"/>
            <a:ext cx="41148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1097280"/>
            <a:ext cx="4114800" cy="4572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54880" y="10972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 Leadership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892040" y="160020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0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Ensure appropriate team participation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892040" y="192024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0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 culture of trust &amp; continuous improvement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892040" y="224028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0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Communicate school-wide norms for FC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892040" y="256032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0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Participate with teams to build educator capacity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754880" y="3063240"/>
            <a:ext cx="41148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754880" y="3063240"/>
            <a:ext cx="4114800" cy="45720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754880" y="306324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District/HQ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892040" y="356616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0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 common language aligned to guide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892040" y="388620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0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 FC in each school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420624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0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 additional initiatives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452628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0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assessment/data literacy resources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3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Reflection Activity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A0C8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minutes | Work with your grade-level team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325880"/>
            <a:ext cx="8229600" cy="1143000"/>
          </a:xfrm>
          <a:prstGeom prst="rect">
            <a:avLst/>
          </a:prstGeom>
          <a:solidFill>
            <a:srgbClr val="1E4A5C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325880"/>
            <a:ext cx="411480" cy="11430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325880"/>
            <a:ext cx="4114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005840" y="141732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Connecting to Practice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005840" y="1783080"/>
            <a:ext cx="7498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of the 4 Critical Questions does your team currently address most consistently? Which needs the most attention?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2560320"/>
            <a:ext cx="8229600" cy="1143000"/>
          </a:xfrm>
          <a:prstGeom prst="rect">
            <a:avLst/>
          </a:prstGeom>
          <a:solidFill>
            <a:srgbClr val="1E4A5C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2560320"/>
            <a:ext cx="411480" cy="11430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2560320"/>
            <a:ext cx="4114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1005840" y="265176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Identifying Gaps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005840" y="3017520"/>
            <a:ext cx="7498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Looking at the shift from 6 stages to 4 CQs, what practices might your team need to adjust for SY 25-26?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794760"/>
            <a:ext cx="8229600" cy="1143000"/>
          </a:xfrm>
          <a:prstGeom prst="rect">
            <a:avLst/>
          </a:prstGeom>
          <a:solidFill>
            <a:srgbClr val="1E4A5C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3794760"/>
            <a:ext cx="411480" cy="11430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3794760"/>
            <a:ext cx="4114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1005840" y="388620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Planning Forward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005840" y="4251960"/>
            <a:ext cx="7498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one SMART goal your team could draft today based on last year's summative data?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Implementation Toolkit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20040" y="1143000"/>
            <a:ext cx="850392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143000"/>
            <a:ext cx="640080" cy="118872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1143000"/>
            <a:ext cx="6400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097280" y="1234440"/>
            <a:ext cx="7498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Checklist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097280" y="1691640"/>
            <a:ext cx="74980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Step-by-step tasks to reach full compliance with Guide 2.0. Use this to track your team's progress across the year.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" y="2423160"/>
            <a:ext cx="850392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" y="2423160"/>
            <a:ext cx="640080" cy="11887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2423160"/>
            <a:ext cx="6400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97280" y="2514600"/>
            <a:ext cx="7498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Meeting Minutes Template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097280" y="2971800"/>
            <a:ext cx="74980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template aligned to the 4 Critical Questions. Captures team decisions, data reviewed, and next steps.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20040" y="3703320"/>
            <a:ext cx="850392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0040" y="3703320"/>
            <a:ext cx="640080" cy="118872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0040" y="3703320"/>
            <a:ext cx="6400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097280" y="3794760"/>
            <a:ext cx="7498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 Goal Framework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097280" y="4251960"/>
            <a:ext cx="74980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into the minutes template — set short-cycle goals BY the team, tracking concrete evidence of student learning.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20040" y="4800600"/>
            <a:ext cx="85039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documents are provided as handouts with this training.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3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Steps for Fall 2025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960120"/>
            <a:ext cx="8229600" cy="914400"/>
          </a:xfrm>
          <a:prstGeom prst="rect">
            <a:avLst/>
          </a:prstGeom>
          <a:solidFill>
            <a:srgbClr val="152B38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960120"/>
            <a:ext cx="2103120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960120"/>
            <a:ext cx="2011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First FC Meeting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697480" y="1097280"/>
            <a:ext cx="5852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the Compliance Checklist, agree on team norms, set initial SMART goal from last year's summative data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914400"/>
          </a:xfrm>
          <a:prstGeom prst="rect">
            <a:avLst/>
          </a:prstGeom>
          <a:solidFill>
            <a:srgbClr val="152B38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1965960"/>
            <a:ext cx="2103120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1965960"/>
            <a:ext cx="2011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FC Meeting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697480" y="2103120"/>
            <a:ext cx="5852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new Meeting Minutes Template, address CQ1: identify priority CCRS standards and draft your SMART goal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2971800"/>
            <a:ext cx="8229600" cy="914400"/>
          </a:xfrm>
          <a:prstGeom prst="rect">
            <a:avLst/>
          </a:prstGeom>
          <a:solidFill>
            <a:srgbClr val="152B38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57200" y="2971800"/>
            <a:ext cx="2103120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2971800"/>
            <a:ext cx="2011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Weeks 2–4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697480" y="3108960"/>
            <a:ext cx="5852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 CQ2: select/create common formative assessments aligned to priority standards in DoDEA-adopted resources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3977640"/>
            <a:ext cx="8229600" cy="914400"/>
          </a:xfrm>
          <a:prstGeom prst="rect">
            <a:avLst/>
          </a:prstGeom>
          <a:solidFill>
            <a:srgbClr val="152B38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7200" y="3977640"/>
            <a:ext cx="2103120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2920" y="3977640"/>
            <a:ext cx="2011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Ongoing throughout the year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2697480" y="4114800"/>
            <a:ext cx="5852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 through all 4 Critical Questions in short cycles; document interventions and extensions that work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57200" y="484632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AAA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 Contact your ISS or CIL Partner  |  daniel.petritz@dodea.edu (MTSS Specialist)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Today's Agenda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E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188720"/>
            <a:ext cx="502920" cy="105156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188720"/>
            <a:ext cx="5029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60120" y="1280160"/>
            <a:ext cx="3520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New in Guide 2.0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60120" y="173736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6 stages → 4 Critical Questions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2423160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E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423160"/>
            <a:ext cx="502920" cy="105156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423160"/>
            <a:ext cx="5029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960120" y="2514600"/>
            <a:ext cx="3520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MTSS Connection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60120" y="297180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FC fits into the bigger picture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65760" y="3657600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E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3657600"/>
            <a:ext cx="502920" cy="105156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3657600"/>
            <a:ext cx="5029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960120" y="3749040"/>
            <a:ext cx="3520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4 Critical Questions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960120" y="420624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dive into each question &amp; team actions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846320" y="1188720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E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846320" y="1188720"/>
            <a:ext cx="502920" cy="105156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1188720"/>
            <a:ext cx="5029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5440680" y="1280160"/>
            <a:ext cx="3520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Collective Responsibility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440680" y="173736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Roles at every level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846320" y="2423160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E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846320" y="2423160"/>
            <a:ext cx="502920" cy="105156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46320" y="2423160"/>
            <a:ext cx="5029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5440680" y="2514600"/>
            <a:ext cx="3520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 &amp; Templates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440680" y="297180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Checklist, meeting minutes, SMART goals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846320" y="3657600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E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846320" y="3657600"/>
            <a:ext cx="502920" cy="105156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46320" y="3657600"/>
            <a:ext cx="5029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5440680" y="3749040"/>
            <a:ext cx="3520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Q&amp;A / Next Steps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440680" y="420624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 for Fall 2025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New in Guide 2.0?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143000"/>
            <a:ext cx="3840480" cy="50292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1143000"/>
            <a:ext cx="3840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BEFORE: Guide 1.0 (6 Stages)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1737360"/>
            <a:ext cx="3840480" cy="45720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755648"/>
            <a:ext cx="3566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1: Establish norms &amp; SMART goal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2240280"/>
            <a:ext cx="384048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2258568"/>
            <a:ext cx="3566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2: Identify essential standards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65760" y="2743200"/>
            <a:ext cx="3840480" cy="45720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2761488"/>
            <a:ext cx="3566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3: Common assessments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" y="3246120"/>
            <a:ext cx="384048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3264408"/>
            <a:ext cx="3566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4: Analyze data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65760" y="3749040"/>
            <a:ext cx="3840480" cy="45720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3767328"/>
            <a:ext cx="3566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5: Respond to data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65760" y="4251960"/>
            <a:ext cx="384048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4270248"/>
            <a:ext cx="3566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6: Reflect &amp; celebrate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937760" y="1143000"/>
            <a:ext cx="3840480" cy="50292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937760" y="1143000"/>
            <a:ext cx="3840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NOW: Guide 2.0 (4 Critical Questions)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937760" y="1737360"/>
            <a:ext cx="3840480" cy="640080"/>
          </a:xfrm>
          <a:prstGeom prst="rect">
            <a:avLst/>
          </a:prstGeom>
          <a:solidFill>
            <a:srgbClr val="E0F4F4"/>
          </a:solidFill>
          <a:ln w="12700">
            <a:solidFill>
              <a:srgbClr val="A7D8D5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937760" y="1737360"/>
            <a:ext cx="502920" cy="64008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37760" y="1737360"/>
            <a:ext cx="502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CQ1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486400" y="178308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 we want students to learn?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937760" y="2423160"/>
            <a:ext cx="384048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A7D8D5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937760" y="2423160"/>
            <a:ext cx="502920" cy="64008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937760" y="2423160"/>
            <a:ext cx="502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CQ2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486400" y="246888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will we know if they learned it?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937760" y="3108960"/>
            <a:ext cx="3840480" cy="640080"/>
          </a:xfrm>
          <a:prstGeom prst="rect">
            <a:avLst/>
          </a:prstGeom>
          <a:solidFill>
            <a:srgbClr val="E0F4F4"/>
          </a:solidFill>
          <a:ln w="12700">
            <a:solidFill>
              <a:srgbClr val="A7D8D5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937760" y="3108960"/>
            <a:ext cx="502920" cy="64008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937760" y="3108960"/>
            <a:ext cx="502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CQ3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486400" y="315468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we respond when they don't learn?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937760" y="3794760"/>
            <a:ext cx="384048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A7D8D5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937760" y="3794760"/>
            <a:ext cx="502920" cy="64008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937760" y="3794760"/>
            <a:ext cx="502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CQ4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486400" y="384048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we extend for those who are proficient?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365760" y="470916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Change: Replaces 6 stages with 4 Critical Questions — simpler, more focused, aligned to MTSS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 within DoDEA's MTSS Framework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143000"/>
            <a:ext cx="265176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143000"/>
            <a:ext cx="2651760" cy="59436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143000"/>
            <a:ext cx="2651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65760" y="187452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Instruction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2377440"/>
            <a:ext cx="24688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Focused Collaboration lives here — improving daily, standards-based instruction for ALL students.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11480" y="3886200"/>
            <a:ext cx="2377440" cy="685800"/>
          </a:xfrm>
          <a:prstGeom prst="rect">
            <a:avLst/>
          </a:prstGeom>
          <a:solidFill>
            <a:srgbClr val="E0F4F4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388620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 Focus Area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11480" y="418795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C1, C2, C3, D2 MTSS Practices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154680" y="1143000"/>
            <a:ext cx="265176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154680" y="1143000"/>
            <a:ext cx="2651760" cy="5943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154680" y="1143000"/>
            <a:ext cx="2651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246120" y="187452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Instruction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246120" y="2377440"/>
            <a:ext cx="24688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 data informs small-group interventions for students needing additional support.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035040" y="1143000"/>
            <a:ext cx="265176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035040" y="1143000"/>
            <a:ext cx="2651760" cy="5943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035040" y="1143000"/>
            <a:ext cx="2651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3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126480" y="187452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Intensive Instruction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126480" y="2377440"/>
            <a:ext cx="24688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 highlights students who may need individualized support via the Student Support Team.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3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Theory of Action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7772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"If collaborative teams engage in collective inquiry through ongoing, short cycles of instructional improvement, then all students will receive excellent core instruction (T1)."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228600" y="1691640"/>
            <a:ext cx="2011680" cy="3200400"/>
          </a:xfrm>
          <a:prstGeom prst="rect">
            <a:avLst/>
          </a:prstGeom>
          <a:solidFill>
            <a:srgbClr val="1E4A5C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28600" y="1691640"/>
            <a:ext cx="2011680" cy="50292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28600" y="169164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CQ 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338328" y="228600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 we want our students to learn?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38328" y="3749040"/>
            <a:ext cx="1828800" cy="36576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8328" y="3840480"/>
            <a:ext cx="1828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A0C8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Standards, SMART Goals, Success Criteria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404872" y="1691640"/>
            <a:ext cx="2011680" cy="3200400"/>
          </a:xfrm>
          <a:prstGeom prst="rect">
            <a:avLst/>
          </a:prstGeom>
          <a:solidFill>
            <a:srgbClr val="1E4A5C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404872" y="1691640"/>
            <a:ext cx="2011680" cy="50292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404872" y="169164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CQ 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2514600" y="228600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will we know if they learned it?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514600" y="3749040"/>
            <a:ext cx="1828800" cy="36576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514600" y="3840480"/>
            <a:ext cx="1828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A0C8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Formative Assessments, Progress Monitoring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81144" y="1691640"/>
            <a:ext cx="2011680" cy="3200400"/>
          </a:xfrm>
          <a:prstGeom prst="rect">
            <a:avLst/>
          </a:prstGeom>
          <a:solidFill>
            <a:srgbClr val="1E4A5C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81144" y="1691640"/>
            <a:ext cx="2011680" cy="50292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81144" y="169164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CQ 3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4690872" y="228600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we respond when some don't learn?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690872" y="3749040"/>
            <a:ext cx="1828800" cy="36576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690872" y="3840480"/>
            <a:ext cx="1828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A0C8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Interventions, Differentiation, Reteaching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6757416" y="1691640"/>
            <a:ext cx="2011680" cy="3200400"/>
          </a:xfrm>
          <a:prstGeom prst="rect">
            <a:avLst/>
          </a:prstGeom>
          <a:solidFill>
            <a:srgbClr val="1E4A5C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757416" y="1691640"/>
            <a:ext cx="2011680" cy="50292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757416" y="169164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CQ 4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6867144" y="228600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we extend for those who are proficient?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6867144" y="3749040"/>
            <a:ext cx="1828800" cy="36576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867144" y="3840480"/>
            <a:ext cx="1828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A0C8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Extensions, Greater Academic Rigor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097280" cy="100584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0" y="0"/>
            <a:ext cx="1097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CQ 1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 we want our students to learn?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20040" y="1143000"/>
            <a:ext cx="41148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20040" y="1143000"/>
            <a:ext cx="64008" cy="178308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23444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Priority Standards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02920" y="1645920"/>
            <a:ext cx="37490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CCRS and DoDEA pacing guides. Focus on standards that benefit most from intentional collaborative planning.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" y="3063240"/>
            <a:ext cx="41148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" y="3063240"/>
            <a:ext cx="64008" cy="178308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315468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a Short-Cycle SMART Goal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2920" y="3566160"/>
            <a:ext cx="37490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Specific, Measurable, Attainable, Relevant, Time-bound — created BY the team, not FOR the team.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754880" y="1143000"/>
            <a:ext cx="41148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54880" y="1143000"/>
            <a:ext cx="64008" cy="178308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937760" y="123444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Unpack Standards Together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937760" y="1645920"/>
            <a:ext cx="37490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shared understanding of expected learning outcomes for all students.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754880" y="3063240"/>
            <a:ext cx="41148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54880" y="3063240"/>
            <a:ext cx="64008" cy="178308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937760" y="315468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 Common Success Criteria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937760" y="3566160"/>
            <a:ext cx="37490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does student achievement look like when the learning outcome is met?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20040" y="4754880"/>
            <a:ext cx="8503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Highly effective teams ask: "How will WE teach this?"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097280" cy="100584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0" y="0"/>
            <a:ext cx="1097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CQ 2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will we know if students have learned it?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685800" y="1188720"/>
            <a:ext cx="7772400" cy="77724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1216152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Summative Assessments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22960" y="1581912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E8F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 of unit / agency-wide — long cycle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1371600" y="2057400"/>
            <a:ext cx="6400800" cy="7772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508760" y="2084832"/>
            <a:ext cx="6126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Paced Assessments (CPA)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508760" y="2450592"/>
            <a:ext cx="6126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E8F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 cycle — progress toward grade-level standards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057400" y="2926080"/>
            <a:ext cx="5029200" cy="77724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194560" y="2953512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Formative Assessments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194560" y="3319272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E8F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 cycle — ongoing, in DoDEA-adopted resources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743200" y="3794760"/>
            <a:ext cx="3657600" cy="7772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880360" y="3822192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Classroom Formative Assessment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2880360" y="4187952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E8F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— most frequent, most actionable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20040" y="466344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 Focus: Use DoDEA-adopted common paced and formative assessments first. Analyze data to identify students above/below proficiency targets.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097280" cy="100584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0" y="0"/>
            <a:ext cx="1097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CQ 3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will we respond when some students don't learn?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320040" y="1097280"/>
            <a:ext cx="265176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FCA5A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20040" y="1097280"/>
            <a:ext cx="2651760" cy="5943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1097280"/>
            <a:ext cx="2651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01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57200" y="182880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 Formative Data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242316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students with gaps aligned to success criteria &amp; proficiency targets.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990088" y="2331720"/>
            <a:ext cx="256032" cy="109728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46120" y="1097280"/>
            <a:ext cx="265176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FCA5A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46120" y="1097280"/>
            <a:ext cx="2651760" cy="5943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46120" y="1097280"/>
            <a:ext cx="2651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02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383280" y="182880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Core Interventions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83280" y="242316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Collaboratively build common reteaching strategies for Tier 1 core instruction.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916168" y="2331720"/>
            <a:ext cx="256032" cy="109728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172200" y="1097280"/>
            <a:ext cx="265176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FCA5A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172200" y="1097280"/>
            <a:ext cx="2651760" cy="5943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172200" y="1097280"/>
            <a:ext cx="2651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03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309360" y="182880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Timely Feedback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309360" y="242316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specific, actionable, descriptive feedback to individual students.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20040" y="4343400"/>
            <a:ext cx="8503920" cy="640080"/>
          </a:xfrm>
          <a:prstGeom prst="rect">
            <a:avLst/>
          </a:prstGeom>
          <a:solidFill>
            <a:srgbClr val="FEF2F2"/>
          </a:solidFill>
          <a:ln w="12700">
            <a:solidFill>
              <a:srgbClr val="FCA5A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4370832"/>
            <a:ext cx="822960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Also: Reflect on and document evidence-based instructional practices that proved effective to build collective efficacy.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097280" cy="10058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0" y="0"/>
            <a:ext cx="1097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CQ 4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3716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we extend learning for students who are already proficient?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320040" y="1143000"/>
            <a:ext cx="402336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FDE68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20040" y="1143000"/>
            <a:ext cx="4023360" cy="5486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1143000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an Extension?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1810512"/>
            <a:ext cx="37033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more challenging task than typical grade-level instruction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2386584"/>
            <a:ext cx="37033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interact with SAME grade-level content at greater academic rigor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57200" y="2962656"/>
            <a:ext cx="37033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using backwards planning from clear learning objectives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3538728"/>
            <a:ext cx="37033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Based on DoDEA-adopted materials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4114800"/>
            <a:ext cx="37033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00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acceleration to next year's content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709160" y="1143000"/>
            <a:ext cx="411480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FDE68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09160" y="1143000"/>
            <a:ext cx="4114800" cy="5486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09160" y="1143000"/>
            <a:ext cx="411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Process for CQ4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846320" y="1810512"/>
            <a:ext cx="365760" cy="6858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46320" y="1810512"/>
            <a:ext cx="365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303520" y="182880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 formative data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303520" y="214884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students who have already achieved proficiency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846320" y="2615184"/>
            <a:ext cx="365760" cy="6858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46320" y="2615184"/>
            <a:ext cx="365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303520" y="2633472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Co-plan extension tasks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303520" y="2953512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common opportunities collaboratively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846320" y="3419856"/>
            <a:ext cx="365760" cy="6858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46320" y="3419856"/>
            <a:ext cx="365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303520" y="3438144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timely feedback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303520" y="3758184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continued growth beyond proficiency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846320" y="4224528"/>
            <a:ext cx="365760" cy="6858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46320" y="4224528"/>
            <a:ext cx="365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5303520" y="4242816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what works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5303520" y="4562856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collective efficacy for future planning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Focused Collaboration Guide 2.0 - Grafenwoehr Elementary</dc:title>
  <dc:subject>PptxGenJS Presentation</dc:subject>
  <dc:creator>PptxGenJS</dc:creator>
  <cp:lastModifiedBy>PptxGenJS</cp:lastModifiedBy>
  <cp:revision>1</cp:revision>
  <dcterms:created xsi:type="dcterms:W3CDTF">2026-03-10T05:26:12Z</dcterms:created>
  <dcterms:modified xsi:type="dcterms:W3CDTF">2026-03-10T05:26:12Z</dcterms:modified>
</cp:coreProperties>
</file>