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D2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Differentiation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457200" y="150876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vs. Intervention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457200" y="251460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8B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difference — and why does it matter?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3108960"/>
            <a:ext cx="4572000" cy="3657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32918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A0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 Grizzlies  ·  DoWEA Europe East  ·  Professional Learning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37490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080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 Advance  ·  Reveal Math  ·  HQIP  ·  MTSS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498080" y="301752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400" dirty="0">
                <a:solidFill>
                  <a:srgbClr val="000000"/>
                </a:solidFill>
              </a:rPr>
              <a:t>🐻</a:t>
            </a:r>
            <a:endParaRPr lang="en-US" sz="6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040B0"/>
          </a:solidFill>
          <a:ln w="12700">
            <a:solidFill>
              <a:srgbClr val="5040B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Busting the Most Common Myths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8595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6B5EA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109728" cy="105156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38912" y="103327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1C1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MYTH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438912" y="125272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"Differentiation means a different lesson plan for every student."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38912" y="161848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No. It means the SAME learning goal with flexible pathways. One lesson, multiple entry points.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74320" y="2148840"/>
            <a:ext cx="8595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6B5EA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2148840"/>
            <a:ext cx="109728" cy="105156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38912" y="222199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1C1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MYTH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38912" y="24414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a student is struggling, I should pull them for intervention instead of the lesson."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38912" y="280720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Never. Intervention is always IN ADDITION to core. Pulling kids from Tier 1 widens the gap.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3337560"/>
            <a:ext cx="8595360" cy="1051560"/>
          </a:xfrm>
          <a:prstGeom prst="rect">
            <a:avLst/>
          </a:prstGeom>
          <a:solidFill>
            <a:srgbClr val="FFFFFF"/>
          </a:solidFill>
          <a:ln w="12700">
            <a:solidFill>
              <a:srgbClr val="6B5EA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337560"/>
            <a:ext cx="109728" cy="1051560"/>
          </a:xfrm>
          <a:prstGeom prst="rect">
            <a:avLst/>
          </a:prstGeom>
          <a:solidFill>
            <a:srgbClr val="B71C1C"/>
          </a:solidFill>
          <a:ln w="12700">
            <a:solidFill>
              <a:srgbClr val="B71C1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410712"/>
            <a:ext cx="822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71C1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MYTH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38912" y="363016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"My high-flyers don't need differentiation — they're fine."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38912" y="399592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is for ALL learners. Advanced students need challenge and extension, not early recess.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Connection to HQIP &amp; DoWEA Initiatives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023360" cy="173736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4023360" cy="45720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9784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HQIP Focus Indicator #5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65760" y="120700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Learning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411480" y="1490472"/>
            <a:ext cx="37490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directly supports active learning — when content is accessible and appropriately challenging, students engage. Tiered tasks and flex groups are ELEOT-visible evidence.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960120"/>
            <a:ext cx="4023360" cy="1737360"/>
          </a:xfrm>
          <a:prstGeom prst="rect">
            <a:avLst/>
          </a:prstGeom>
          <a:solidFill>
            <a:srgbClr val="EDE8F8"/>
          </a:solidFill>
          <a:ln w="12700">
            <a:solidFill>
              <a:srgbClr val="5040B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960120"/>
            <a:ext cx="4023360" cy="457200"/>
          </a:xfrm>
          <a:prstGeom prst="rect">
            <a:avLst/>
          </a:prstGeom>
          <a:solidFill>
            <a:srgbClr val="5040B0"/>
          </a:solidFill>
          <a:ln w="12700">
            <a:solidFill>
              <a:srgbClr val="5040B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97840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HQIP Focus Indicator #10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846320" y="120700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Supportive Learning Environment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4892040" y="1490472"/>
            <a:ext cx="37490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differentiated classroom communicates that all learners belong. Intervention delivered with dignity — not stigma — builds the safe environment HQIP requires.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880360"/>
            <a:ext cx="4023360" cy="173736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880360"/>
            <a:ext cx="4023360" cy="45720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8986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MTSS / SST Alignment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65760" y="312724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D0C8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DoWEA Europe East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11480" y="3410712"/>
            <a:ext cx="37490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and Tier 3 intervention must be documented through the SST process. Differentiation data (what you tried first) is required before escalating to the SST team.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880360"/>
            <a:ext cx="4023360" cy="1737360"/>
          </a:xfrm>
          <a:prstGeom prst="rect">
            <a:avLst/>
          </a:prstGeom>
          <a:solidFill>
            <a:srgbClr val="FFF3CC"/>
          </a:solidFill>
          <a:ln w="12700">
            <a:solidFill>
              <a:srgbClr val="F0A5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880360"/>
            <a:ext cx="4023360" cy="45720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898648"/>
            <a:ext cx="3840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Benchmark Advance + Reveal Math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0" y="3127248"/>
            <a:ext cx="3840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Program Alignment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4892040" y="3410712"/>
            <a:ext cx="3749040" cy="1143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programs have built-in differentiation features (leveled readers, math centers, extension tasks). Intervention is a supplement — these programs ARE your Tier 1.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3D2A8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Artifact Creation Time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minutes — choose your artifact and get started</a:t>
            </a:r>
            <a:endParaRPr lang="en-US" sz="1800" dirty="0"/>
          </a:p>
        </p:txBody>
      </p:sp>
      <p:sp>
        <p:nvSpPr>
          <p:cNvPr id="4" name="Shape 2"/>
          <p:cNvSpPr/>
          <p:nvPr/>
        </p:nvSpPr>
        <p:spPr>
          <a:xfrm>
            <a:off x="457200" y="1965960"/>
            <a:ext cx="8229600" cy="36576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2148840"/>
            <a:ext cx="82296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①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097280" y="21854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Choose ONE artifact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441448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B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Tiered task card, flex group plan, progress chart, session log, or referral starter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807208"/>
            <a:ext cx="82296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285292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②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097280" y="284378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Use the template in your handout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099816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B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 handout has a ready-to-fill template for each artifact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465576"/>
            <a:ext cx="82296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351129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③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1097280" y="350215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Make it real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3758184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B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your actual upcoming unit — this goes into your classroom next week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123944"/>
            <a:ext cx="8229600" cy="566928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416966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④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97280" y="416052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Share out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4416552"/>
            <a:ext cx="72237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8BB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Last 5 minutes: show one person what you made and how you'll use it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Big Three Takeaways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8595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05840"/>
            <a:ext cx="640080" cy="109728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005840"/>
            <a:ext cx="640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005840" y="109728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D2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Differentiation is your daily practice.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48132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lives in every lesson, for every student, inside your core instruction. It is not optional and it is not extra — it is how you teach.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74320" y="2240280"/>
            <a:ext cx="8595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" y="2240280"/>
            <a:ext cx="640080" cy="10972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74320" y="2240280"/>
            <a:ext cx="640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1005840" y="233172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695C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 is an addition, not a substitution.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005840" y="271576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Students who need intervention still need your core instruction. Removing them from Tier 1 is never the answer.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274320" y="3474720"/>
            <a:ext cx="8595360" cy="1097280"/>
          </a:xfrm>
          <a:prstGeom prst="rect">
            <a:avLst/>
          </a:prstGeom>
          <a:solidFill>
            <a:srgbClr val="FFFFFF"/>
          </a:solidFill>
          <a:ln w="12700">
            <a:solidFill>
              <a:srgbClr val="F0A50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3474720"/>
            <a:ext cx="640080" cy="109728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3474720"/>
            <a:ext cx="64008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1005840" y="3566160"/>
            <a:ext cx="7680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103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Data drives the decision.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005840" y="3950208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differentiation isn't enough, data tells the story. Collect it, document it, and bring it to your SST team.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274320" y="4709160"/>
            <a:ext cx="8595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5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 Grizzlies  ·  "Educate, Engage, and Empower each student to succeed in a dynamic world."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Question Every Teacher Asks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023360" cy="164592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"My student isn't getting it.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I differentiate or intervene?"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4754880" y="960120"/>
            <a:ext cx="4023360" cy="16459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"These two kids are advanced.</a:t>
            </a:r>
            <a:endParaRPr lang="en-US" sz="1500" dirty="0"/>
          </a:p>
          <a:p>
            <a:pPr indent="0" marL="0">
              <a:buNone/>
            </a:pPr>
            <a:r>
              <a:rPr lang="en-US" sz="15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challenge them?"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365760" y="278892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D2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By the end of this session you will be able to: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3200400"/>
            <a:ext cx="841248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 </a:t>
            </a:r>
            <a:pPr indent="0" marL="0">
              <a:buNone/>
            </a:pPr>
            <a:r>
              <a:rPr lang="en-US" sz="14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differentiation and intervention in precise, practical terms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 </a:t>
            </a:r>
            <a:pPr indent="0" marL="0">
              <a:buNone/>
            </a:pPr>
            <a:r>
              <a:rPr lang="en-US" sz="14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Distinguish between the two using grade-level examples from Benchmark Advance and Reveal Math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 </a:t>
            </a:r>
            <a:pPr indent="0" marL="0">
              <a:buNone/>
            </a:pPr>
            <a:r>
              <a:rPr lang="en-US" sz="14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Identify which approach fits a given student scenario</a:t>
            </a:r>
            <a:endParaRPr lang="en-US" sz="1500" dirty="0"/>
          </a:p>
          <a:p>
            <a:pPr indent="0" marL="0">
              <a:buNone/>
            </a:pPr>
            <a:r>
              <a:rPr lang="en-US" sz="1500" b="1" dirty="0">
                <a:solidFill>
                  <a:srgbClr val="F0A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④  </a:t>
            </a:r>
            <a:pPr indent="0" marL="0">
              <a:buNone/>
            </a:pPr>
            <a:r>
              <a:rPr lang="en-US" sz="14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at least one classroom-ready artifact today to use next week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Different Answers to Two Different Questions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960120"/>
            <a:ext cx="4023360" cy="384048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960120"/>
            <a:ext cx="4023360" cy="50292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96012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DIFFERENTIATION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554480"/>
            <a:ext cx="3657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it answers: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do I reach ALL learners in my classroom?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Proactive, planned adjustments to content, process, product, or environment based on student readiness, interest, or learning profile.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day, every lesson, for every student.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846320" y="960120"/>
            <a:ext cx="4023360" cy="384048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960120"/>
            <a:ext cx="4023360" cy="50292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846320" y="960120"/>
            <a:ext cx="40233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554480"/>
            <a:ext cx="36576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 it answers:</a:t>
            </a:r>
            <a:endParaRPr lang="en-US" sz="1300" dirty="0"/>
          </a:p>
          <a:p>
            <a:pPr indent="0" marL="0">
              <a:buNone/>
            </a:pPr>
            <a:r>
              <a:rPr lang="en-US" sz="13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isn't this student responding to good instruction?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is: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Targeted, data-driven, additional support — beyond core instruction — for students not meeting grade-level benchmarks.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When: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addition to, never instead of, core instruction.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160520" y="2377440"/>
            <a:ext cx="822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vs.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040B0"/>
          </a:solidFill>
          <a:ln w="12700">
            <a:solidFill>
              <a:srgbClr val="5040B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Where They Live in Our MTSS Framework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960120"/>
            <a:ext cx="8229600" cy="105156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960120"/>
            <a:ext cx="1371600" cy="10515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960120"/>
            <a:ext cx="1371600" cy="57835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538478"/>
            <a:ext cx="1371600" cy="4732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0D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Instruction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965960" y="1051560"/>
            <a:ext cx="658368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 lives here — all students, all the time. High-quality core instruction with planned adjustments. Benchmark Advance whole-group + flex groups. Reveal Math launch + explore + discussion.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103120"/>
            <a:ext cx="8229600" cy="100584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57200" y="2103120"/>
            <a:ext cx="1371600" cy="100584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103120"/>
            <a:ext cx="13716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2656332"/>
            <a:ext cx="13716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0D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Targeted Support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965960" y="2194560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 begins here — students not responding to Tier 1. Small group, 3–4x/week, 20–30 min. Data-driven. Delivered IN ADDITION to core instruction.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57200" y="3200400"/>
            <a:ext cx="8229600" cy="1005840"/>
          </a:xfrm>
          <a:prstGeom prst="rect">
            <a:avLst/>
          </a:prstGeom>
          <a:solidFill>
            <a:srgbClr val="F3E5F5"/>
          </a:solidFill>
          <a:ln w="12700">
            <a:solidFill>
              <a:srgbClr val="7B1FA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7200" y="3200400"/>
            <a:ext cx="1371600" cy="100584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200400"/>
            <a:ext cx="1371600" cy="5532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Tier 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3753612"/>
            <a:ext cx="13716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000" dirty="0">
                <a:solidFill>
                  <a:srgbClr val="E0D0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Intensive Support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1965960" y="3291840"/>
            <a:ext cx="658368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Intensive intervention — individualized, high-frequency. Aligned to SST process. Still receives Tier 1 core instruction.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57200" y="4343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i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DoWEA principle: Intervention supplements — never replaces — core instruction.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Kindergarten &amp; Grade 1 — Concrete Examples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046720" y="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K–1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023360" cy="393192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14400"/>
            <a:ext cx="4023360" cy="41148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ELA — Benchmark Advance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1 phonics lesson — teacher uses: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Letter tiles for tactile learners
• Decodable texts at 3 levels (below/on/above)
• Partner reading vs. independent
• Anchor chart visible for all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still confusing b/d after 4 weeks: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SST referral initiated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Daily 15-min b/d discrimination drill (Tier 2)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Progress monitored weekly with DIBELS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Documented in student support plan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14400"/>
            <a:ext cx="4023360" cy="39319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914400"/>
            <a:ext cx="4023360" cy="4114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🔢  Math — Reveal Math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83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Counting to 20 — teacher differentiates: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Counters/ten frames for concrete learners
• Number lines for pictorial learners
• Extension task: counting to 100 by 10s
• Math workstations at varied levels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cannot count to 10 reliably: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Tier 2 small group (3x/week, 20 min)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Explicit counting sequence instruction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 of number anchor charts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MTSS data tracked on progress monitor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5040B0"/>
          </a:solidFill>
          <a:ln w="12700">
            <a:solidFill>
              <a:srgbClr val="5040B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2 &amp; 3 — Concrete Examples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046720" y="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2–3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023360" cy="393192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14400"/>
            <a:ext cx="4023360" cy="41148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ELA — Benchmark Advance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comprehension unit: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Leveled texts on same topic
• Sentence frames for written response
• Choice board: draw, write, or explain
• Above-level: text-to-text connection task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reads 2 years below grade level: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Structured literacy intervention group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Explicit phonics sequence (Grade 1 scope)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4x/week, 30 min, tracked in MTSS system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Reviewed at monthly SST meeting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14400"/>
            <a:ext cx="4023360" cy="39319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914400"/>
            <a:ext cx="4023360" cy="4114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🔢  Math — Reveal Math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83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Multiplication introduction: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Arrays with manipulatives (concrete)
• Skip-counting charts (representational)
• Word problems at varied complexity
• Enrichment: creating their own problems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lacks addition fluency needed: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Tier 2: addition fact fluency group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Number bond and part-part-whole mats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3x/week, 20 min, timed fluency checks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Goal set with student, tracked on chart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Grades 4 &amp; 5 — Concrete Examples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8046720" y="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800" b="1" dirty="0">
                <a:solidFill>
                  <a:srgbClr val="F0A50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4–5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023360" cy="393192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914400"/>
            <a:ext cx="4023360" cy="41148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📚  ELA — Benchmark Advance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411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Informational writing unit: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Graphic organizer: optional vs. required
• Sentence starters for ELL/struggling writers
• Mentor texts at 3 reading levels
• Extension: multimedia presentation option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cannot write a complete sentence: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Tier 2: sentence-level writing group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Subject-verb-detail frames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Writing journal tracked weekly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Aligned to IEP/SST goals as applicable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846320" y="914400"/>
            <a:ext cx="4023360" cy="39319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914400"/>
            <a:ext cx="4023360" cy="4114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9144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🔢  Math — Reveal Math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83480" y="1389888"/>
            <a:ext cx="3749040" cy="3337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DIFFERENTIATION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Fractions unit (Gr 4) / Decimals (Gr 5):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Fraction bars/tiles for concrete learners
• Multiple representations (area, number line)
• Tiered task cards (3 levels in one lesson)
• Extension: real-world fraction problems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INTERVENTION
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cannot partition shapes equally:
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Tier 2: foundational fractions group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Gr 2–3 prerequisite skills revisited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Concrete-Representational-Abstract sequence</a:t>
            </a:r>
            <a:endParaRPr lang="en-US" sz="1200" dirty="0"/>
          </a:p>
          <a:p>
            <a:pPr indent="0" marL="0">
              <a:buNone/>
            </a:pPr>
            <a:r>
              <a:rPr lang="en-US" sz="11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Weekly probe graphed on student chart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7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D2A8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3-Question Decision Tool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student is struggling, ask these questions in order: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8595360" cy="100584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371600"/>
            <a:ext cx="502920" cy="100584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3716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68680" y="144475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 this student struggling with the same skill/concept as others in the class?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868680" y="18745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Differentiate in your core instruction. This is a teaching/access issue.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274320" y="2514600"/>
            <a:ext cx="8595360" cy="100584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274320" y="2514600"/>
            <a:ext cx="502920" cy="100584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" y="25146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868680" y="258775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this student struggled with this skill across multiple units and teachers?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68680" y="30175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Begin Tier 2 data collection. This may be an intervention need.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3657600"/>
            <a:ext cx="8595360" cy="1005840"/>
          </a:xfrm>
          <a:prstGeom prst="rect">
            <a:avLst/>
          </a:prstGeom>
          <a:solidFill>
            <a:srgbClr val="F3E5F5"/>
          </a:solidFill>
          <a:ln w="12700">
            <a:solidFill>
              <a:srgbClr val="7B1FA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3657600"/>
            <a:ext cx="502920" cy="1005840"/>
          </a:xfrm>
          <a:prstGeom prst="rect">
            <a:avLst/>
          </a:prstGeom>
          <a:solidFill>
            <a:srgbClr val="7B1FA2"/>
          </a:solidFill>
          <a:ln w="12700">
            <a:solidFill>
              <a:srgbClr val="7B1FA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36576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68680" y="3730752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Has targeted differentiation AND Tier 2 support failed to move the needle?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868680" y="4160520"/>
            <a:ext cx="78638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B1F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→ Initiate SST process. Consider Tier 3 and/or evaluation.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Artifacts You Will Create Today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B5E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one from each column — ready to use in your classroom next week.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4023360" cy="3474720"/>
          </a:xfrm>
          <a:prstGeom prst="rect">
            <a:avLst/>
          </a:prstGeom>
          <a:solidFill>
            <a:srgbClr val="EDE8F8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371600"/>
            <a:ext cx="4023360" cy="411480"/>
          </a:xfrm>
          <a:prstGeom prst="rect">
            <a:avLst/>
          </a:prstGeom>
          <a:solidFill>
            <a:srgbClr val="3D2A8A"/>
          </a:solidFill>
          <a:ln w="12700">
            <a:solidFill>
              <a:srgbClr val="3D2A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3716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DIFFERENTIATION ARTIFACTS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11480" y="1847088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Tiered Task Card Set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versions of one math or ELA task (below/on/above). Same learning goal, different complexity.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Flex Group Planning Template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rotation schedule for 3 groups with activity types and who needs what.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3D2A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Student Interest Survey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Grade-appropriate survey to inform product choices and real-world connections.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846320" y="1371600"/>
            <a:ext cx="4023360" cy="3474720"/>
          </a:xfrm>
          <a:prstGeom prst="rect">
            <a:avLst/>
          </a:prstGeom>
          <a:solidFill>
            <a:srgbClr val="E0F2F1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4846320" y="1371600"/>
            <a:ext cx="4023360" cy="4114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0" y="1371600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INTERVENTION ARTIFACTS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983480" y="1847088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 Student Progress Monitoring Chart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graph where student plots their own weekly score. Builds ownership and shows growth.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 Intervention Session Log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weekly tracker: skill, activity, student response, next steps. MTSS-ready.
</a:t>
            </a:r>
            <a:endParaRPr lang="en-US" sz="1300" dirty="0"/>
          </a:p>
          <a:p>
            <a:pPr indent="0" marL="0">
              <a:buNone/>
            </a:pPr>
            <a:r>
              <a:rPr lang="en-US" sz="13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 Tier 2 Referral Starter
</a:t>
            </a:r>
            <a:endParaRPr lang="en-US" sz="1300" dirty="0"/>
          </a:p>
          <a:p>
            <a:pPr indent="0" marL="0">
              <a:buNone/>
            </a:pPr>
            <a:r>
              <a:rPr lang="en-US" sz="1200" dirty="0">
                <a:solidFill>
                  <a:srgbClr val="1A1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Pre-filled template capturing 4 weeks of data, strategies tried, and current level.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Differentiation vs. Intervention — GES Grizzlies PD</dc:title>
  <dc:subject>PptxGenJS Presentation</dc:subject>
  <dc:creator>PptxGenJS</dc:creator>
  <cp:lastModifiedBy>PptxGenJS</cp:lastModifiedBy>
  <cp:revision>1</cp:revision>
  <dcterms:created xsi:type="dcterms:W3CDTF">2026-04-23T06:28:40Z</dcterms:created>
  <dcterms:modified xsi:type="dcterms:W3CDTF">2026-04-23T06:28:40Z</dcterms:modified>
</cp:coreProperties>
</file>